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Default Extension="vml" ContentType="application/vnd.openxmlformats-officedocument.vmlDrawing"/>
  <Default Extension="gif" ContentType="image/gi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7"/>
  </p:notesMasterIdLst>
  <p:sldIdLst>
    <p:sldId id="257" r:id="rId2"/>
    <p:sldId id="336" r:id="rId3"/>
    <p:sldId id="337" r:id="rId4"/>
    <p:sldId id="338" r:id="rId5"/>
    <p:sldId id="280" r:id="rId6"/>
    <p:sldId id="282" r:id="rId7"/>
    <p:sldId id="281" r:id="rId8"/>
    <p:sldId id="283" r:id="rId9"/>
    <p:sldId id="284" r:id="rId10"/>
    <p:sldId id="344" r:id="rId11"/>
    <p:sldId id="347" r:id="rId12"/>
    <p:sldId id="341" r:id="rId13"/>
    <p:sldId id="339" r:id="rId14"/>
    <p:sldId id="342" r:id="rId15"/>
    <p:sldId id="348" r:id="rId16"/>
    <p:sldId id="297" r:id="rId17"/>
    <p:sldId id="299" r:id="rId18"/>
    <p:sldId id="301" r:id="rId19"/>
    <p:sldId id="304" r:id="rId20"/>
    <p:sldId id="305" r:id="rId21"/>
    <p:sldId id="310" r:id="rId22"/>
    <p:sldId id="312" r:id="rId23"/>
    <p:sldId id="327" r:id="rId24"/>
    <p:sldId id="352" r:id="rId25"/>
    <p:sldId id="328" r:id="rId26"/>
    <p:sldId id="329" r:id="rId27"/>
    <p:sldId id="330" r:id="rId28"/>
    <p:sldId id="332" r:id="rId29"/>
    <p:sldId id="323" r:id="rId30"/>
    <p:sldId id="351" r:id="rId31"/>
    <p:sldId id="313" r:id="rId32"/>
    <p:sldId id="315" r:id="rId33"/>
    <p:sldId id="319" r:id="rId34"/>
    <p:sldId id="318" r:id="rId35"/>
    <p:sldId id="287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34567" autoAdjust="0"/>
    <p:restoredTop sz="94660" autoAdjust="0"/>
  </p:normalViewPr>
  <p:slideViewPr>
    <p:cSldViewPr snapToGrid="0">
      <p:cViewPr>
        <p:scale>
          <a:sx n="68" d="100"/>
          <a:sy n="68" d="100"/>
        </p:scale>
        <p:origin x="-1212" y="-21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2A7F58-C20A-4DAF-A9A9-AC8A23956C6C}" type="doc">
      <dgm:prSet loTypeId="urn:microsoft.com/office/officeart/2005/8/layout/process2" loCatId="process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D146079D-9DBE-45D1-8E1B-519B2608D55E}">
      <dgm:prSet custT="1"/>
      <dgm:spPr/>
      <dgm:t>
        <a:bodyPr/>
        <a:lstStyle/>
        <a:p>
          <a:r>
            <a:rPr lang="ru-RU" sz="2800" b="1" dirty="0" smtClean="0">
              <a:latin typeface="Times New Roman" pitchFamily="18" charset="0"/>
              <a:cs typeface="Times New Roman" pitchFamily="18" charset="0"/>
            </a:rPr>
            <a:t>1. Повышение квалификации педагогов </a:t>
          </a:r>
          <a:endParaRPr lang="ru-RU" sz="2800" b="1" dirty="0">
            <a:latin typeface="Times New Roman" pitchFamily="18" charset="0"/>
            <a:cs typeface="Times New Roman" pitchFamily="18" charset="0"/>
          </a:endParaRPr>
        </a:p>
      </dgm:t>
    </dgm:pt>
    <dgm:pt modelId="{C6A3C003-7A89-4C46-9A2A-887B77F6C402}" type="parTrans" cxnId="{FC98F8D9-A08E-4BC5-AD40-0D1DDE058291}">
      <dgm:prSet/>
      <dgm:spPr/>
      <dgm:t>
        <a:bodyPr/>
        <a:lstStyle/>
        <a:p>
          <a:endParaRPr lang="ru-RU"/>
        </a:p>
      </dgm:t>
    </dgm:pt>
    <dgm:pt modelId="{B2F4B066-ACA3-4579-8005-8A1E97520B54}" type="sibTrans" cxnId="{FC98F8D9-A08E-4BC5-AD40-0D1DDE058291}">
      <dgm:prSet/>
      <dgm:spPr/>
      <dgm:t>
        <a:bodyPr/>
        <a:lstStyle/>
        <a:p>
          <a:endParaRPr lang="ru-RU"/>
        </a:p>
      </dgm:t>
    </dgm:pt>
    <dgm:pt modelId="{05CC0631-AA38-46E9-8903-C9F2A48F8F2D}">
      <dgm:prSet custT="1"/>
      <dgm:spPr/>
      <dgm:t>
        <a:bodyPr/>
        <a:lstStyle/>
        <a:p>
          <a:r>
            <a:rPr lang="ru-RU" sz="2800" dirty="0" smtClean="0">
              <a:latin typeface="Times New Roman" pitchFamily="18" charset="0"/>
              <a:cs typeface="Times New Roman" pitchFamily="18" charset="0"/>
            </a:rPr>
            <a:t>консультации                               семинары-практикумы</a:t>
          </a:r>
          <a:endParaRPr lang="ru-RU" sz="2800" dirty="0">
            <a:latin typeface="Times New Roman" pitchFamily="18" charset="0"/>
            <a:cs typeface="Times New Roman" pitchFamily="18" charset="0"/>
          </a:endParaRPr>
        </a:p>
      </dgm:t>
    </dgm:pt>
    <dgm:pt modelId="{52DF7E3F-AD75-487E-9482-8308F2CAD985}" type="parTrans" cxnId="{AF7BD250-793F-4ECC-9385-3798B65F5F5E}">
      <dgm:prSet/>
      <dgm:spPr/>
      <dgm:t>
        <a:bodyPr/>
        <a:lstStyle/>
        <a:p>
          <a:endParaRPr lang="ru-RU"/>
        </a:p>
      </dgm:t>
    </dgm:pt>
    <dgm:pt modelId="{CB6BCB19-04A6-4B5B-9A59-64B7A3C56B42}" type="sibTrans" cxnId="{AF7BD250-793F-4ECC-9385-3798B65F5F5E}">
      <dgm:prSet/>
      <dgm:spPr/>
      <dgm:t>
        <a:bodyPr/>
        <a:lstStyle/>
        <a:p>
          <a:endParaRPr lang="ru-RU"/>
        </a:p>
      </dgm:t>
    </dgm:pt>
    <dgm:pt modelId="{0059CBD9-CA3A-4251-AF3F-07CE6EB108AC}" type="pres">
      <dgm:prSet presAssocID="{4C2A7F58-C20A-4DAF-A9A9-AC8A23956C6C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FC6D795-DE05-4055-A277-A40B820D58B6}" type="pres">
      <dgm:prSet presAssocID="{D146079D-9DBE-45D1-8E1B-519B2608D55E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5EC005-09F7-404F-A79B-4446F77D9047}" type="pres">
      <dgm:prSet presAssocID="{B2F4B066-ACA3-4579-8005-8A1E97520B54}" presName="sibTrans" presStyleLbl="sibTrans2D1" presStyleIdx="0" presStyleCnt="1"/>
      <dgm:spPr/>
      <dgm:t>
        <a:bodyPr/>
        <a:lstStyle/>
        <a:p>
          <a:endParaRPr lang="ru-RU"/>
        </a:p>
      </dgm:t>
    </dgm:pt>
    <dgm:pt modelId="{61E1F52C-D048-48C0-8F89-C50FCADF430B}" type="pres">
      <dgm:prSet presAssocID="{B2F4B066-ACA3-4579-8005-8A1E97520B54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104593CA-05B9-41DC-B23F-E6555EF4339B}" type="pres">
      <dgm:prSet presAssocID="{05CC0631-AA38-46E9-8903-C9F2A48F8F2D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162B31F-A069-4056-B1E7-EB41CFE6BC59}" type="presOf" srcId="{D146079D-9DBE-45D1-8E1B-519B2608D55E}" destId="{7FC6D795-DE05-4055-A277-A40B820D58B6}" srcOrd="0" destOrd="0" presId="urn:microsoft.com/office/officeart/2005/8/layout/process2"/>
    <dgm:cxn modelId="{FC98F8D9-A08E-4BC5-AD40-0D1DDE058291}" srcId="{4C2A7F58-C20A-4DAF-A9A9-AC8A23956C6C}" destId="{D146079D-9DBE-45D1-8E1B-519B2608D55E}" srcOrd="0" destOrd="0" parTransId="{C6A3C003-7A89-4C46-9A2A-887B77F6C402}" sibTransId="{B2F4B066-ACA3-4579-8005-8A1E97520B54}"/>
    <dgm:cxn modelId="{9B0BB579-5CE6-4503-9683-DFEBE1CA14DD}" type="presOf" srcId="{4C2A7F58-C20A-4DAF-A9A9-AC8A23956C6C}" destId="{0059CBD9-CA3A-4251-AF3F-07CE6EB108AC}" srcOrd="0" destOrd="0" presId="urn:microsoft.com/office/officeart/2005/8/layout/process2"/>
    <dgm:cxn modelId="{A986C274-701B-4869-AC92-953431991442}" type="presOf" srcId="{B2F4B066-ACA3-4579-8005-8A1E97520B54}" destId="{655EC005-09F7-404F-A79B-4446F77D9047}" srcOrd="0" destOrd="0" presId="urn:microsoft.com/office/officeart/2005/8/layout/process2"/>
    <dgm:cxn modelId="{AF7BD250-793F-4ECC-9385-3798B65F5F5E}" srcId="{4C2A7F58-C20A-4DAF-A9A9-AC8A23956C6C}" destId="{05CC0631-AA38-46E9-8903-C9F2A48F8F2D}" srcOrd="1" destOrd="0" parTransId="{52DF7E3F-AD75-487E-9482-8308F2CAD985}" sibTransId="{CB6BCB19-04A6-4B5B-9A59-64B7A3C56B42}"/>
    <dgm:cxn modelId="{3826FE2C-070A-4186-9FAC-FF8CC49E99F1}" type="presOf" srcId="{05CC0631-AA38-46E9-8903-C9F2A48F8F2D}" destId="{104593CA-05B9-41DC-B23F-E6555EF4339B}" srcOrd="0" destOrd="0" presId="urn:microsoft.com/office/officeart/2005/8/layout/process2"/>
    <dgm:cxn modelId="{E220D2D9-F476-429B-83D7-D7FB2C254DFD}" type="presOf" srcId="{B2F4B066-ACA3-4579-8005-8A1E97520B54}" destId="{61E1F52C-D048-48C0-8F89-C50FCADF430B}" srcOrd="1" destOrd="0" presId="urn:microsoft.com/office/officeart/2005/8/layout/process2"/>
    <dgm:cxn modelId="{E59D0AC0-DF44-4C2F-A733-8C088188E97A}" type="presParOf" srcId="{0059CBD9-CA3A-4251-AF3F-07CE6EB108AC}" destId="{7FC6D795-DE05-4055-A277-A40B820D58B6}" srcOrd="0" destOrd="0" presId="urn:microsoft.com/office/officeart/2005/8/layout/process2"/>
    <dgm:cxn modelId="{1974BD7F-954C-4152-B96F-E795D9E83D2D}" type="presParOf" srcId="{0059CBD9-CA3A-4251-AF3F-07CE6EB108AC}" destId="{655EC005-09F7-404F-A79B-4446F77D9047}" srcOrd="1" destOrd="0" presId="urn:microsoft.com/office/officeart/2005/8/layout/process2"/>
    <dgm:cxn modelId="{8B9A2C9F-2E42-4633-9C46-481377F1C830}" type="presParOf" srcId="{655EC005-09F7-404F-A79B-4446F77D9047}" destId="{61E1F52C-D048-48C0-8F89-C50FCADF430B}" srcOrd="0" destOrd="0" presId="urn:microsoft.com/office/officeart/2005/8/layout/process2"/>
    <dgm:cxn modelId="{299B6114-904F-4134-A6EC-690B86CF3E04}" type="presParOf" srcId="{0059CBD9-CA3A-4251-AF3F-07CE6EB108AC}" destId="{104593CA-05B9-41DC-B23F-E6555EF4339B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328B894-682B-43AB-8BD4-7882A531F86B}" type="doc">
      <dgm:prSet loTypeId="urn:microsoft.com/office/officeart/2005/8/layout/process2" loCatId="process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787A7B7B-396E-42D5-8FC3-2E4913D4DB58}">
      <dgm:prSet custT="1"/>
      <dgm:spPr/>
      <dgm:t>
        <a:bodyPr/>
        <a:lstStyle/>
        <a:p>
          <a:r>
            <a:rPr lang="ru-RU" sz="2100" b="1" dirty="0" smtClean="0"/>
            <a:t>2. </a:t>
          </a:r>
          <a:r>
            <a:rPr lang="ru-RU" sz="2800" b="1" dirty="0" smtClean="0">
              <a:latin typeface="Times New Roman" pitchFamily="18" charset="0"/>
              <a:cs typeface="Times New Roman" pitchFamily="18" charset="0"/>
            </a:rPr>
            <a:t>Создание в группах предметно-развивающей среды для развития познавательного интереса детей</a:t>
          </a:r>
          <a:endParaRPr lang="ru-RU" sz="2800" b="1" dirty="0">
            <a:latin typeface="Times New Roman" pitchFamily="18" charset="0"/>
            <a:cs typeface="Times New Roman" pitchFamily="18" charset="0"/>
          </a:endParaRPr>
        </a:p>
      </dgm:t>
    </dgm:pt>
    <dgm:pt modelId="{C81A992F-A82E-42A4-89BB-8FE7B334409F}" type="parTrans" cxnId="{D3B4708E-7ABD-457B-ACBD-3239B391A6EB}">
      <dgm:prSet/>
      <dgm:spPr/>
      <dgm:t>
        <a:bodyPr/>
        <a:lstStyle/>
        <a:p>
          <a:endParaRPr lang="ru-RU"/>
        </a:p>
      </dgm:t>
    </dgm:pt>
    <dgm:pt modelId="{E543D9C3-3F2F-436C-BD8C-A78D7824BEBC}" type="sibTrans" cxnId="{D3B4708E-7ABD-457B-ACBD-3239B391A6EB}">
      <dgm:prSet/>
      <dgm:spPr/>
      <dgm:t>
        <a:bodyPr/>
        <a:lstStyle/>
        <a:p>
          <a:endParaRPr lang="ru-RU"/>
        </a:p>
      </dgm:t>
    </dgm:pt>
    <dgm:pt modelId="{F140AF31-0A8F-42D0-B14B-AB780C9F9884}">
      <dgm:prSet/>
      <dgm:spPr/>
      <dgm:t>
        <a:bodyPr/>
        <a:lstStyle/>
        <a:p>
          <a:r>
            <a:rPr lang="ru-RU" b="1" dirty="0" smtClean="0"/>
            <a:t>- организовать в группах центры по экспериментированию          (на конкурсной основе). </a:t>
          </a:r>
          <a:endParaRPr lang="ru-RU" b="1" dirty="0"/>
        </a:p>
      </dgm:t>
    </dgm:pt>
    <dgm:pt modelId="{382A4900-CB3A-4C0F-8F8D-046A24F35391}" type="parTrans" cxnId="{DE2A42F0-205D-4C88-9AA5-007EEF6C4F21}">
      <dgm:prSet/>
      <dgm:spPr/>
      <dgm:t>
        <a:bodyPr/>
        <a:lstStyle/>
        <a:p>
          <a:endParaRPr lang="ru-RU"/>
        </a:p>
      </dgm:t>
    </dgm:pt>
    <dgm:pt modelId="{695B5C10-190A-404F-BA65-DFB7AA2792C4}" type="sibTrans" cxnId="{DE2A42F0-205D-4C88-9AA5-007EEF6C4F21}">
      <dgm:prSet/>
      <dgm:spPr/>
      <dgm:t>
        <a:bodyPr/>
        <a:lstStyle/>
        <a:p>
          <a:endParaRPr lang="ru-RU"/>
        </a:p>
      </dgm:t>
    </dgm:pt>
    <dgm:pt modelId="{C4187E54-4727-48EC-8AAD-6EAE374E88A1}" type="pres">
      <dgm:prSet presAssocID="{0328B894-682B-43AB-8BD4-7882A531F86B}" presName="linearFlow" presStyleCnt="0">
        <dgm:presLayoutVars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ED8C6F3-0E19-4A91-840B-1B98C848E9C7}" type="pres">
      <dgm:prSet presAssocID="{787A7B7B-396E-42D5-8FC3-2E4913D4DB58}" presName="node" presStyleLbl="node1" presStyleIdx="0" presStyleCnt="2" custScaleX="100000" custScaleY="18635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482B79E-9711-41C0-B71F-89D8EA258FAC}" type="pres">
      <dgm:prSet presAssocID="{E543D9C3-3F2F-436C-BD8C-A78D7824BEBC}" presName="sibTrans" presStyleLbl="sibTrans2D1" presStyleIdx="0" presStyleCnt="1" custLinFactNeighborY="3543"/>
      <dgm:spPr/>
      <dgm:t>
        <a:bodyPr/>
        <a:lstStyle/>
        <a:p>
          <a:endParaRPr lang="ru-RU"/>
        </a:p>
      </dgm:t>
    </dgm:pt>
    <dgm:pt modelId="{239500B5-AD3A-45F8-A6ED-155D07894363}" type="pres">
      <dgm:prSet presAssocID="{E543D9C3-3F2F-436C-BD8C-A78D7824BEBC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DD6B2E6A-0FA5-4076-9F32-9AA1C61BDFC2}" type="pres">
      <dgm:prSet presAssocID="{F140AF31-0A8F-42D0-B14B-AB780C9F9884}" presName="node" presStyleLbl="node1" presStyleIdx="1" presStyleCnt="2" custScaleY="1240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E2A42F0-205D-4C88-9AA5-007EEF6C4F21}" srcId="{0328B894-682B-43AB-8BD4-7882A531F86B}" destId="{F140AF31-0A8F-42D0-B14B-AB780C9F9884}" srcOrd="1" destOrd="0" parTransId="{382A4900-CB3A-4C0F-8F8D-046A24F35391}" sibTransId="{695B5C10-190A-404F-BA65-DFB7AA2792C4}"/>
    <dgm:cxn modelId="{36935299-CA56-4D6E-8C0C-20C0B08EA3B5}" type="presOf" srcId="{E543D9C3-3F2F-436C-BD8C-A78D7824BEBC}" destId="{239500B5-AD3A-45F8-A6ED-155D07894363}" srcOrd="1" destOrd="0" presId="urn:microsoft.com/office/officeart/2005/8/layout/process2"/>
    <dgm:cxn modelId="{159B614D-1409-498F-B186-E18176F3A2B7}" type="presOf" srcId="{F140AF31-0A8F-42D0-B14B-AB780C9F9884}" destId="{DD6B2E6A-0FA5-4076-9F32-9AA1C61BDFC2}" srcOrd="0" destOrd="0" presId="urn:microsoft.com/office/officeart/2005/8/layout/process2"/>
    <dgm:cxn modelId="{21524A2D-9361-4999-B391-836709CA9336}" type="presOf" srcId="{0328B894-682B-43AB-8BD4-7882A531F86B}" destId="{C4187E54-4727-48EC-8AAD-6EAE374E88A1}" srcOrd="0" destOrd="0" presId="urn:microsoft.com/office/officeart/2005/8/layout/process2"/>
    <dgm:cxn modelId="{67365048-52DE-478E-9B20-A146D1518C38}" type="presOf" srcId="{787A7B7B-396E-42D5-8FC3-2E4913D4DB58}" destId="{3ED8C6F3-0E19-4A91-840B-1B98C848E9C7}" srcOrd="0" destOrd="0" presId="urn:microsoft.com/office/officeart/2005/8/layout/process2"/>
    <dgm:cxn modelId="{0E3371AC-9AF8-4324-A17E-738D8F76BEB8}" type="presOf" srcId="{E543D9C3-3F2F-436C-BD8C-A78D7824BEBC}" destId="{B482B79E-9711-41C0-B71F-89D8EA258FAC}" srcOrd="0" destOrd="0" presId="urn:microsoft.com/office/officeart/2005/8/layout/process2"/>
    <dgm:cxn modelId="{D3B4708E-7ABD-457B-ACBD-3239B391A6EB}" srcId="{0328B894-682B-43AB-8BD4-7882A531F86B}" destId="{787A7B7B-396E-42D5-8FC3-2E4913D4DB58}" srcOrd="0" destOrd="0" parTransId="{C81A992F-A82E-42A4-89BB-8FE7B334409F}" sibTransId="{E543D9C3-3F2F-436C-BD8C-A78D7824BEBC}"/>
    <dgm:cxn modelId="{8768B465-DAD3-4C9F-8FB4-48DC00B2E00E}" type="presParOf" srcId="{C4187E54-4727-48EC-8AAD-6EAE374E88A1}" destId="{3ED8C6F3-0E19-4A91-840B-1B98C848E9C7}" srcOrd="0" destOrd="0" presId="urn:microsoft.com/office/officeart/2005/8/layout/process2"/>
    <dgm:cxn modelId="{02BFDFE0-3912-478A-8EDE-8FF10D07E25E}" type="presParOf" srcId="{C4187E54-4727-48EC-8AAD-6EAE374E88A1}" destId="{B482B79E-9711-41C0-B71F-89D8EA258FAC}" srcOrd="1" destOrd="0" presId="urn:microsoft.com/office/officeart/2005/8/layout/process2"/>
    <dgm:cxn modelId="{6F2B21ED-C730-4A10-8810-4884FA5D4312}" type="presParOf" srcId="{B482B79E-9711-41C0-B71F-89D8EA258FAC}" destId="{239500B5-AD3A-45F8-A6ED-155D07894363}" srcOrd="0" destOrd="0" presId="urn:microsoft.com/office/officeart/2005/8/layout/process2"/>
    <dgm:cxn modelId="{3998EF96-6CA9-4455-A412-D7FF7B8399D0}" type="presParOf" srcId="{C4187E54-4727-48EC-8AAD-6EAE374E88A1}" destId="{DD6B2E6A-0FA5-4076-9F32-9AA1C61BDFC2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D9A9C6C-181B-4452-8E89-DF90E234572C}" type="doc">
      <dgm:prSet loTypeId="urn:microsoft.com/office/officeart/2005/8/layout/list1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65E447A5-D7C1-4752-97B3-CD5240CACDFB}">
      <dgm:prSet custT="1"/>
      <dgm:spPr/>
      <dgm:t>
        <a:bodyPr/>
        <a:lstStyle/>
        <a:p>
          <a:pPr algn="ctr"/>
          <a:r>
            <a: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Включение познавательно-исследовательской деятельности в воспитательно-образовательный процесс </a:t>
          </a:r>
          <a:r>
            <a: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ДО </a:t>
          </a:r>
          <a:r>
            <a:rPr lang="ru-RU" sz="28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через реализацию проектной деятельности, экспериментирование, коллекционирование, путешествия по реке времени и другие формы работы. </a:t>
          </a:r>
        </a:p>
      </dgm:t>
    </dgm:pt>
    <dgm:pt modelId="{76AEFE5B-06A0-4AE0-AE14-5BCF119972D5}" type="parTrans" cxnId="{AE48FDBF-0E1C-4BAE-B548-4E7865FF4F67}">
      <dgm:prSet/>
      <dgm:spPr/>
      <dgm:t>
        <a:bodyPr/>
        <a:lstStyle/>
        <a:p>
          <a:endParaRPr lang="ru-RU"/>
        </a:p>
      </dgm:t>
    </dgm:pt>
    <dgm:pt modelId="{2370B4F8-EEBA-4B66-9E32-C3F91A9CE233}" type="sibTrans" cxnId="{AE48FDBF-0E1C-4BAE-B548-4E7865FF4F67}">
      <dgm:prSet/>
      <dgm:spPr/>
      <dgm:t>
        <a:bodyPr/>
        <a:lstStyle/>
        <a:p>
          <a:endParaRPr lang="ru-RU"/>
        </a:p>
      </dgm:t>
    </dgm:pt>
    <dgm:pt modelId="{E366EFCB-F50F-4215-882A-C92EF8B378AD}" type="pres">
      <dgm:prSet presAssocID="{4D9A9C6C-181B-4452-8E89-DF90E234572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FADD256-7AAE-4148-B394-78447EFA5B4D}" type="pres">
      <dgm:prSet presAssocID="{65E447A5-D7C1-4752-97B3-CD5240CACDFB}" presName="parentLin" presStyleCnt="0"/>
      <dgm:spPr/>
    </dgm:pt>
    <dgm:pt modelId="{D9ADE75F-E7BA-4468-A144-C565963CB889}" type="pres">
      <dgm:prSet presAssocID="{65E447A5-D7C1-4752-97B3-CD5240CACDFB}" presName="parentLeftMargin" presStyleLbl="node1" presStyleIdx="0" presStyleCnt="1"/>
      <dgm:spPr/>
      <dgm:t>
        <a:bodyPr/>
        <a:lstStyle/>
        <a:p>
          <a:endParaRPr lang="ru-RU"/>
        </a:p>
      </dgm:t>
    </dgm:pt>
    <dgm:pt modelId="{69D573F5-8492-4549-B08B-94B4CDE88AB3}" type="pres">
      <dgm:prSet presAssocID="{65E447A5-D7C1-4752-97B3-CD5240CACDFB}" presName="parentText" presStyleLbl="node1" presStyleIdx="0" presStyleCnt="1" custScaleX="142997" custScaleY="20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A106B3-4B46-4812-9595-EED4E13CC85A}" type="pres">
      <dgm:prSet presAssocID="{65E447A5-D7C1-4752-97B3-CD5240CACDFB}" presName="negativeSpace" presStyleCnt="0"/>
      <dgm:spPr/>
    </dgm:pt>
    <dgm:pt modelId="{5B00A07E-125F-480D-BAA7-7D8508B568BD}" type="pres">
      <dgm:prSet presAssocID="{65E447A5-D7C1-4752-97B3-CD5240CACDFB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945F77B0-850E-49A9-AA7A-47D8ED55FDBE}" type="presOf" srcId="{4D9A9C6C-181B-4452-8E89-DF90E234572C}" destId="{E366EFCB-F50F-4215-882A-C92EF8B378AD}" srcOrd="0" destOrd="0" presId="urn:microsoft.com/office/officeart/2005/8/layout/list1"/>
    <dgm:cxn modelId="{01A1FBAF-3EEF-4819-A350-FDCA4CD9EC8A}" type="presOf" srcId="{65E447A5-D7C1-4752-97B3-CD5240CACDFB}" destId="{D9ADE75F-E7BA-4468-A144-C565963CB889}" srcOrd="0" destOrd="0" presId="urn:microsoft.com/office/officeart/2005/8/layout/list1"/>
    <dgm:cxn modelId="{AE48FDBF-0E1C-4BAE-B548-4E7865FF4F67}" srcId="{4D9A9C6C-181B-4452-8E89-DF90E234572C}" destId="{65E447A5-D7C1-4752-97B3-CD5240CACDFB}" srcOrd="0" destOrd="0" parTransId="{76AEFE5B-06A0-4AE0-AE14-5BCF119972D5}" sibTransId="{2370B4F8-EEBA-4B66-9E32-C3F91A9CE233}"/>
    <dgm:cxn modelId="{41EF0717-5ADE-4329-8D92-AF672B83F330}" type="presOf" srcId="{65E447A5-D7C1-4752-97B3-CD5240CACDFB}" destId="{69D573F5-8492-4549-B08B-94B4CDE88AB3}" srcOrd="1" destOrd="0" presId="urn:microsoft.com/office/officeart/2005/8/layout/list1"/>
    <dgm:cxn modelId="{F8AEE162-973D-4EAC-8577-616091405A16}" type="presParOf" srcId="{E366EFCB-F50F-4215-882A-C92EF8B378AD}" destId="{BFADD256-7AAE-4148-B394-78447EFA5B4D}" srcOrd="0" destOrd="0" presId="urn:microsoft.com/office/officeart/2005/8/layout/list1"/>
    <dgm:cxn modelId="{E4E90958-F34D-4EDB-940E-EA8D5C923C66}" type="presParOf" srcId="{BFADD256-7AAE-4148-B394-78447EFA5B4D}" destId="{D9ADE75F-E7BA-4468-A144-C565963CB889}" srcOrd="0" destOrd="0" presId="urn:microsoft.com/office/officeart/2005/8/layout/list1"/>
    <dgm:cxn modelId="{2C0F48AC-1171-4B5D-9E22-28CE2C2DA64B}" type="presParOf" srcId="{BFADD256-7AAE-4148-B394-78447EFA5B4D}" destId="{69D573F5-8492-4549-B08B-94B4CDE88AB3}" srcOrd="1" destOrd="0" presId="urn:microsoft.com/office/officeart/2005/8/layout/list1"/>
    <dgm:cxn modelId="{78371FE8-02C6-4A33-A1D1-39352103D682}" type="presParOf" srcId="{E366EFCB-F50F-4215-882A-C92EF8B378AD}" destId="{6FA106B3-4B46-4812-9595-EED4E13CC85A}" srcOrd="1" destOrd="0" presId="urn:microsoft.com/office/officeart/2005/8/layout/list1"/>
    <dgm:cxn modelId="{623E84EB-C229-42B2-8FB4-9CB83A5D8EF4}" type="presParOf" srcId="{E366EFCB-F50F-4215-882A-C92EF8B378AD}" destId="{5B00A07E-125F-480D-BAA7-7D8508B568BD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FC6D795-DE05-4055-A277-A40B820D58B6}">
      <dsp:nvSpPr>
        <dsp:cNvPr id="0" name=""/>
        <dsp:cNvSpPr/>
      </dsp:nvSpPr>
      <dsp:spPr>
        <a:xfrm>
          <a:off x="323034" y="575"/>
          <a:ext cx="3392530" cy="18847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latin typeface="Times New Roman" pitchFamily="18" charset="0"/>
              <a:cs typeface="Times New Roman" pitchFamily="18" charset="0"/>
            </a:rPr>
            <a:t>1. Повышение квалификации педагогов </a:t>
          </a:r>
          <a:endParaRPr lang="ru-RU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323034" y="575"/>
        <a:ext cx="3392530" cy="1884739"/>
      </dsp:txXfrm>
    </dsp:sp>
    <dsp:sp modelId="{655EC005-09F7-404F-A79B-4446F77D9047}">
      <dsp:nvSpPr>
        <dsp:cNvPr id="0" name=""/>
        <dsp:cNvSpPr/>
      </dsp:nvSpPr>
      <dsp:spPr>
        <a:xfrm rot="5400000">
          <a:off x="1665911" y="1932433"/>
          <a:ext cx="706777" cy="84813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500" kern="1200"/>
        </a:p>
      </dsp:txBody>
      <dsp:txXfrm rot="5400000">
        <a:off x="1665911" y="1932433"/>
        <a:ext cx="706777" cy="848132"/>
      </dsp:txXfrm>
    </dsp:sp>
    <dsp:sp modelId="{104593CA-05B9-41DC-B23F-E6555EF4339B}">
      <dsp:nvSpPr>
        <dsp:cNvPr id="0" name=""/>
        <dsp:cNvSpPr/>
      </dsp:nvSpPr>
      <dsp:spPr>
        <a:xfrm>
          <a:off x="323034" y="2827684"/>
          <a:ext cx="3392530" cy="188473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>
              <a:latin typeface="Times New Roman" pitchFamily="18" charset="0"/>
              <a:cs typeface="Times New Roman" pitchFamily="18" charset="0"/>
            </a:rPr>
            <a:t>консультации                               семинары-практикумы</a:t>
          </a:r>
          <a:endParaRPr lang="ru-RU" sz="28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323034" y="2827684"/>
        <a:ext cx="3392530" cy="188473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ED8C6F3-0E19-4A91-840B-1B98C848E9C7}">
      <dsp:nvSpPr>
        <dsp:cNvPr id="0" name=""/>
        <dsp:cNvSpPr/>
      </dsp:nvSpPr>
      <dsp:spPr>
        <a:xfrm>
          <a:off x="0" y="3341"/>
          <a:ext cx="4038600" cy="243354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100" b="1" kern="1200" dirty="0" smtClean="0"/>
            <a:t>2. </a:t>
          </a:r>
          <a:r>
            <a:rPr lang="ru-RU" sz="2800" b="1" kern="1200" dirty="0" smtClean="0">
              <a:latin typeface="Times New Roman" pitchFamily="18" charset="0"/>
              <a:cs typeface="Times New Roman" pitchFamily="18" charset="0"/>
            </a:rPr>
            <a:t>Создание в группах предметно-развивающей среды для развития познавательного интереса детей</a:t>
          </a:r>
          <a:endParaRPr lang="ru-RU" sz="2800" b="1" kern="1200" dirty="0">
            <a:latin typeface="Times New Roman" pitchFamily="18" charset="0"/>
            <a:cs typeface="Times New Roman" pitchFamily="18" charset="0"/>
          </a:endParaRPr>
        </a:p>
      </dsp:txBody>
      <dsp:txXfrm>
        <a:off x="0" y="3341"/>
        <a:ext cx="4038600" cy="2433545"/>
      </dsp:txXfrm>
    </dsp:sp>
    <dsp:sp modelId="{B482B79E-9711-41C0-B71F-89D8EA258FAC}">
      <dsp:nvSpPr>
        <dsp:cNvPr id="0" name=""/>
        <dsp:cNvSpPr/>
      </dsp:nvSpPr>
      <dsp:spPr>
        <a:xfrm rot="5400000">
          <a:off x="1774454" y="2490353"/>
          <a:ext cx="489691" cy="58762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900" kern="1200"/>
        </a:p>
      </dsp:txBody>
      <dsp:txXfrm rot="5400000">
        <a:off x="1774454" y="2490353"/>
        <a:ext cx="489691" cy="587629"/>
      </dsp:txXfrm>
    </dsp:sp>
    <dsp:sp modelId="{DD6B2E6A-0FA5-4076-9F32-9AA1C61BDFC2}">
      <dsp:nvSpPr>
        <dsp:cNvPr id="0" name=""/>
        <dsp:cNvSpPr/>
      </dsp:nvSpPr>
      <dsp:spPr>
        <a:xfrm>
          <a:off x="0" y="3089809"/>
          <a:ext cx="4038600" cy="1619847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300" b="1" kern="1200" dirty="0" smtClean="0"/>
            <a:t>- организовать в группах центры по экспериментированию          (на конкурсной основе). </a:t>
          </a:r>
          <a:endParaRPr lang="ru-RU" sz="2300" b="1" kern="1200" dirty="0"/>
        </a:p>
      </dsp:txBody>
      <dsp:txXfrm>
        <a:off x="0" y="3089809"/>
        <a:ext cx="4038600" cy="1619847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B00A07E-125F-480D-BAA7-7D8508B568BD}">
      <dsp:nvSpPr>
        <dsp:cNvPr id="0" name=""/>
        <dsp:cNvSpPr/>
      </dsp:nvSpPr>
      <dsp:spPr>
        <a:xfrm>
          <a:off x="0" y="4189521"/>
          <a:ext cx="8229600" cy="176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9D573F5-8492-4549-B08B-94B4CDE88AB3}">
      <dsp:nvSpPr>
        <dsp:cNvPr id="0" name=""/>
        <dsp:cNvSpPr/>
      </dsp:nvSpPr>
      <dsp:spPr>
        <a:xfrm>
          <a:off x="391388" y="160041"/>
          <a:ext cx="7835427" cy="4132800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2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Включение познавательно-исследовательской деятельности в воспитательно-образовательный процесс </a:t>
          </a:r>
          <a:r>
            <a:rPr lang="ru-RU" sz="28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ДО </a:t>
          </a:r>
          <a:r>
            <a:rPr lang="ru-RU" sz="2800" b="1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через реализацию проектной деятельности, экспериментирование, коллекционирование, путешествия по реке времени и другие формы работы. </a:t>
          </a:r>
        </a:p>
      </dsp:txBody>
      <dsp:txXfrm>
        <a:off x="391388" y="160041"/>
        <a:ext cx="7835427" cy="41328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368094-1468-4C19-B800-4D9011B1D7C9}" type="datetimeFigureOut">
              <a:rPr lang="ru-RU" smtClean="0"/>
              <a:pPr/>
              <a:t>05.12.2018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64BEDD-B07A-4213-A374-B53814CCEC5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400DD-13D3-4885-8DDC-A6AFB19273C9}" type="slidenum">
              <a:rPr lang="ru-RU" smtClean="0"/>
              <a:pPr/>
              <a:t>33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05.12.2018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05.12.2018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05.12.2018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05.12.2018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05.12.2018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05.12.2018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05.12.2018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05.12.2018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05.12.2018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05.12.2018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05.12.2018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D8926898-1A6E-4648-A89B-8229BEF8071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9A218-1BD9-44B7-AD25-60C2204205A7}" type="datetimeFigureOut">
              <a:rPr lang="ru-RU" smtClean="0"/>
              <a:pPr/>
              <a:t>05.12.2018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4.png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oleObject" Target="../embeddings/oleObject1.bin"/><Relationship Id="rId10" Type="http://schemas.openxmlformats.org/officeDocument/2006/relationships/image" Target="../media/image7.jpeg"/><Relationship Id="rId4" Type="http://schemas.openxmlformats.org/officeDocument/2006/relationships/image" Target="../media/image5.png"/><Relationship Id="rId9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3" Type="http://schemas.openxmlformats.org/officeDocument/2006/relationships/image" Target="../media/image4.png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10" Type="http://schemas.openxmlformats.org/officeDocument/2006/relationships/image" Target="../media/image9.jpeg"/><Relationship Id="rId4" Type="http://schemas.openxmlformats.org/officeDocument/2006/relationships/image" Target="../media/image5.png"/><Relationship Id="rId9" Type="http://schemas.openxmlformats.org/officeDocument/2006/relationships/image" Target="../media/image8.gi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.bin"/><Relationship Id="rId3" Type="http://schemas.openxmlformats.org/officeDocument/2006/relationships/image" Target="../media/image4.png"/><Relationship Id="rId7" Type="http://schemas.openxmlformats.org/officeDocument/2006/relationships/oleObject" Target="../embeddings/oleObject1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image" Target="../media/image5.png"/><Relationship Id="rId9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oleObject" Target="../embeddings/oleObject1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5.bin"/><Relationship Id="rId5" Type="http://schemas.openxmlformats.org/officeDocument/2006/relationships/oleObject" Target="../embeddings/oleObject14.bin"/><Relationship Id="rId4" Type="http://schemas.openxmlformats.org/officeDocument/2006/relationships/oleObject" Target="../embeddings/oleObject13.bin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9.bin"/><Relationship Id="rId5" Type="http://schemas.openxmlformats.org/officeDocument/2006/relationships/oleObject" Target="../embeddings/oleObject18.bin"/><Relationship Id="rId4" Type="http://schemas.openxmlformats.org/officeDocument/2006/relationships/oleObject" Target="../embeddings/oleObject17.bin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oleObject" Target="../embeddings/oleObject2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3.bin"/><Relationship Id="rId5" Type="http://schemas.openxmlformats.org/officeDocument/2006/relationships/oleObject" Target="../embeddings/oleObject22.bin"/><Relationship Id="rId4" Type="http://schemas.openxmlformats.org/officeDocument/2006/relationships/oleObject" Target="../embeddings/oleObject21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3" Type="http://schemas.openxmlformats.org/officeDocument/2006/relationships/image" Target="../media/image4.png"/><Relationship Id="rId7" Type="http://schemas.openxmlformats.org/officeDocument/2006/relationships/oleObject" Target="../embeddings/oleObject2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26.bin"/><Relationship Id="rId5" Type="http://schemas.openxmlformats.org/officeDocument/2006/relationships/oleObject" Target="../embeddings/oleObject25.bin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oleObject" Target="../embeddings/oleObject3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31.bin"/><Relationship Id="rId5" Type="http://schemas.openxmlformats.org/officeDocument/2006/relationships/oleObject" Target="../embeddings/oleObject30.bin"/><Relationship Id="rId4" Type="http://schemas.openxmlformats.org/officeDocument/2006/relationships/oleObject" Target="../embeddings/oleObject29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oleObject" Target="../embeddings/oleObject3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35.bin"/><Relationship Id="rId5" Type="http://schemas.openxmlformats.org/officeDocument/2006/relationships/oleObject" Target="../embeddings/oleObject34.bin"/><Relationship Id="rId4" Type="http://schemas.openxmlformats.org/officeDocument/2006/relationships/oleObject" Target="../embeddings/oleObject33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oleObject" Target="../embeddings/oleObject4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39.bin"/><Relationship Id="rId5" Type="http://schemas.openxmlformats.org/officeDocument/2006/relationships/oleObject" Target="../embeddings/oleObject38.bin"/><Relationship Id="rId4" Type="http://schemas.openxmlformats.org/officeDocument/2006/relationships/oleObject" Target="../embeddings/oleObject37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oleObject" Target="../embeddings/oleObject4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43.bin"/><Relationship Id="rId5" Type="http://schemas.openxmlformats.org/officeDocument/2006/relationships/oleObject" Target="../embeddings/oleObject42.bin"/><Relationship Id="rId4" Type="http://schemas.openxmlformats.org/officeDocument/2006/relationships/oleObject" Target="../embeddings/oleObject41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oleObject" Target="../embeddings/oleObject4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47.bin"/><Relationship Id="rId5" Type="http://schemas.openxmlformats.org/officeDocument/2006/relationships/oleObject" Target="../embeddings/oleObject46.bin"/><Relationship Id="rId4" Type="http://schemas.openxmlformats.org/officeDocument/2006/relationships/oleObject" Target="../embeddings/oleObject45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oleObject" Target="../embeddings/oleObject5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51.bin"/><Relationship Id="rId5" Type="http://schemas.openxmlformats.org/officeDocument/2006/relationships/oleObject" Target="../embeddings/oleObject50.bin"/><Relationship Id="rId4" Type="http://schemas.openxmlformats.org/officeDocument/2006/relationships/oleObject" Target="../embeddings/oleObject49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oleObject" Target="../embeddings/oleObject5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55.bin"/><Relationship Id="rId5" Type="http://schemas.openxmlformats.org/officeDocument/2006/relationships/oleObject" Target="../embeddings/oleObject54.bin"/><Relationship Id="rId4" Type="http://schemas.openxmlformats.org/officeDocument/2006/relationships/oleObject" Target="../embeddings/oleObject53.bin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oleObject" Target="../embeddings/oleObject6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59.bin"/><Relationship Id="rId5" Type="http://schemas.openxmlformats.org/officeDocument/2006/relationships/oleObject" Target="../embeddings/oleObject58.bin"/><Relationship Id="rId4" Type="http://schemas.openxmlformats.org/officeDocument/2006/relationships/oleObject" Target="../embeddings/oleObject57.bin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oleObject" Target="../embeddings/oleObject6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63.bin"/><Relationship Id="rId5" Type="http://schemas.openxmlformats.org/officeDocument/2006/relationships/oleObject" Target="../embeddings/oleObject62.bin"/><Relationship Id="rId4" Type="http://schemas.openxmlformats.org/officeDocument/2006/relationships/oleObject" Target="../embeddings/oleObject61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oleObject" Target="../embeddings/oleObject6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67.bin"/><Relationship Id="rId5" Type="http://schemas.openxmlformats.org/officeDocument/2006/relationships/oleObject" Target="../embeddings/oleObject66.bin"/><Relationship Id="rId4" Type="http://schemas.openxmlformats.org/officeDocument/2006/relationships/oleObject" Target="../embeddings/oleObject65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oleObject" Target="../embeddings/oleObject7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71.bin"/><Relationship Id="rId5" Type="http://schemas.openxmlformats.org/officeDocument/2006/relationships/oleObject" Target="../embeddings/oleObject70.bin"/><Relationship Id="rId4" Type="http://schemas.openxmlformats.org/officeDocument/2006/relationships/oleObject" Target="../embeddings/oleObject69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oleObject" Target="../embeddings/oleObject76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75.bin"/><Relationship Id="rId5" Type="http://schemas.openxmlformats.org/officeDocument/2006/relationships/oleObject" Target="../embeddings/oleObject74.bin"/><Relationship Id="rId4" Type="http://schemas.openxmlformats.org/officeDocument/2006/relationships/oleObject" Target="../embeddings/oleObject73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oleObject" Target="../embeddings/oleObject8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0.vml"/><Relationship Id="rId6" Type="http://schemas.openxmlformats.org/officeDocument/2006/relationships/oleObject" Target="../embeddings/oleObject79.bin"/><Relationship Id="rId5" Type="http://schemas.openxmlformats.org/officeDocument/2006/relationships/oleObject" Target="../embeddings/oleObject78.bin"/><Relationship Id="rId4" Type="http://schemas.openxmlformats.org/officeDocument/2006/relationships/oleObject" Target="../embeddings/oleObject77.bin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4.bin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83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82.bin"/><Relationship Id="rId5" Type="http://schemas.openxmlformats.org/officeDocument/2006/relationships/oleObject" Target="../embeddings/oleObject81.bin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oleObject" Target="../embeddings/oleObject8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2.vml"/><Relationship Id="rId6" Type="http://schemas.openxmlformats.org/officeDocument/2006/relationships/oleObject" Target="../embeddings/oleObject87.bin"/><Relationship Id="rId5" Type="http://schemas.openxmlformats.org/officeDocument/2006/relationships/oleObject" Target="../embeddings/oleObject86.bin"/><Relationship Id="rId4" Type="http://schemas.openxmlformats.org/officeDocument/2006/relationships/oleObject" Target="../embeddings/oleObject85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782390" y="0"/>
            <a:ext cx="7886700" cy="36274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Педсовет № 2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от 01.11.2018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1"/>
          </p:nvPr>
        </p:nvSpPr>
        <p:spPr>
          <a:xfrm>
            <a:off x="261256" y="436098"/>
            <a:ext cx="8699864" cy="6252085"/>
          </a:xfrm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ru-RU" sz="49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ДЕЛОВАЯ ИГРА</a:t>
            </a:r>
          </a:p>
          <a:p>
            <a:pPr algn="ctr">
              <a:buNone/>
            </a:pPr>
            <a:r>
              <a:rPr lang="ru-RU" sz="6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«Детское экспериментирование — основа познавательно- исследовательской деятельности детей дошкольного возраста»</a:t>
            </a:r>
          </a:p>
          <a:p>
            <a:pPr algn="ctr">
              <a:buNone/>
            </a:pPr>
            <a:r>
              <a:rPr lang="ru-RU" sz="5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Повестка </a:t>
            </a:r>
            <a:r>
              <a:rPr lang="ru-RU" sz="5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дня</a:t>
            </a:r>
            <a:r>
              <a:rPr lang="ru-RU" sz="5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56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Выполнение решения предыдущего педсовета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Ознакомление с приказом «О внесении изменений и дополнения в приказ Министра образования и науки РК от 20 декабря 2012 №557 «Об утверждении типовых учебных планов ДВО РК»  от 12 октября 2018года.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Обсуждение и принятие следующих документов:</a:t>
            </a:r>
          </a:p>
          <a:p>
            <a:pPr marL="514350" indent="-514350"/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Рабочий учебный план на 2018-2019 </a:t>
            </a:r>
            <a:r>
              <a:rPr lang="ru-RU" sz="5600" dirty="0" err="1" smtClean="0">
                <a:latin typeface="Times New Roman" pitchFamily="18" charset="0"/>
                <a:cs typeface="Times New Roman" pitchFamily="18" charset="0"/>
              </a:rPr>
              <a:t>уч</a:t>
            </a: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 год с учетом изменений в </a:t>
            </a:r>
            <a:r>
              <a:rPr lang="ru-RU" sz="5600" dirty="0" err="1" smtClean="0">
                <a:latin typeface="Times New Roman" pitchFamily="18" charset="0"/>
                <a:cs typeface="Times New Roman" pitchFamily="18" charset="0"/>
              </a:rPr>
              <a:t>ТУПе</a:t>
            </a:r>
            <a:endParaRPr lang="ru-RU" sz="56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/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Распределение ОУД  с учетом изменений в </a:t>
            </a:r>
            <a:r>
              <a:rPr lang="ru-RU" sz="5600" dirty="0" err="1" smtClean="0">
                <a:latin typeface="Times New Roman" pitchFamily="18" charset="0"/>
                <a:cs typeface="Times New Roman" pitchFamily="18" charset="0"/>
              </a:rPr>
              <a:t>ТУПе</a:t>
            </a:r>
            <a:endParaRPr lang="ru-RU" sz="56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/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Перспективный план по казахскому языку во 2 младшей, средней и старшей групп с учетом изменений в </a:t>
            </a:r>
            <a:r>
              <a:rPr lang="ru-RU" sz="5600" dirty="0" err="1" smtClean="0">
                <a:latin typeface="Times New Roman" pitchFamily="18" charset="0"/>
                <a:cs typeface="Times New Roman" pitchFamily="18" charset="0"/>
              </a:rPr>
              <a:t>РУПе</a:t>
            </a:r>
            <a:endParaRPr lang="ru-RU" sz="56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lvl="0" indent="-514350">
              <a:buFont typeface="+mj-lt"/>
              <a:buAutoNum type="arabicPeriod"/>
            </a:pPr>
            <a:endParaRPr lang="ru-RU" sz="5600" dirty="0" smtClean="0">
              <a:latin typeface="Times New Roman" pitchFamily="18" charset="0"/>
              <a:cs typeface="Times New Roman" pitchFamily="18" charset="0"/>
            </a:endParaRPr>
          </a:p>
          <a:p>
            <a:pPr marL="914400" indent="-914400">
              <a:buNone/>
              <a:tabLst>
                <a:tab pos="534988" algn="l"/>
              </a:tabLst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4.         Анализ состояния здоровья, заболеваемости и эффективности  оздоровительных мероприятий за1 квартал 2018-19 </a:t>
            </a:r>
            <a:r>
              <a:rPr lang="ru-RU" sz="5600" dirty="0" err="1" smtClean="0">
                <a:latin typeface="Times New Roman" pitchFamily="18" charset="0"/>
                <a:cs typeface="Times New Roman" pitchFamily="18" charset="0"/>
              </a:rPr>
              <a:t>уч</a:t>
            </a: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. года в сравнении с 2017-2018 </a:t>
            </a:r>
            <a:r>
              <a:rPr lang="ru-RU" sz="5600" dirty="0" err="1" smtClean="0">
                <a:latin typeface="Times New Roman" pitchFamily="18" charset="0"/>
                <a:cs typeface="Times New Roman" pitchFamily="18" charset="0"/>
              </a:rPr>
              <a:t>уч.г</a:t>
            </a: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./м/с </a:t>
            </a:r>
            <a:r>
              <a:rPr lang="ru-RU" sz="5600" dirty="0" err="1" smtClean="0">
                <a:latin typeface="Times New Roman" pitchFamily="18" charset="0"/>
                <a:cs typeface="Times New Roman" pitchFamily="18" charset="0"/>
              </a:rPr>
              <a:t>Балгожина</a:t>
            </a: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 М.А. </a:t>
            </a:r>
          </a:p>
          <a:p>
            <a:pPr marL="914400" indent="-914400">
              <a:buNone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5.         Итоги стартового мониторинга / методист</a:t>
            </a:r>
          </a:p>
          <a:p>
            <a:pPr marL="914400" indent="-914400">
              <a:buNone/>
            </a:pPr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6.         План педагогического совета:</a:t>
            </a:r>
            <a:endParaRPr lang="ru-RU" sz="5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1.</a:t>
            </a: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Страница 1: Вступление.</a:t>
            </a:r>
            <a:endParaRPr lang="ru-RU" sz="5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Развитие познавательного интереса и исследовательской активности детей дошкольного возраста. / заведующая </a:t>
            </a:r>
            <a:r>
              <a:rPr lang="ru-RU" sz="5600" dirty="0" err="1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/с </a:t>
            </a:r>
            <a:r>
              <a:rPr lang="ru-RU" sz="5600" dirty="0" err="1" smtClean="0">
                <a:latin typeface="Times New Roman" pitchFamily="18" charset="0"/>
                <a:cs typeface="Times New Roman" pitchFamily="18" charset="0"/>
              </a:rPr>
              <a:t>Кушерова</a:t>
            </a: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 Г.О.                                                                </a:t>
            </a:r>
          </a:p>
          <a:p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Страница 2: Методическая</a:t>
            </a:r>
            <a:endParaRPr lang="ru-RU" sz="5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Изучение методических рекомендаций  «Проектно-исследовательская деятельность детей в условиях реализации ГОС ДВО»</a:t>
            </a:r>
          </a:p>
          <a:p>
            <a:pPr lvl="0"/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Формирование предметно-развивающей среды в разных возрастных группах детского сада. / методист Петрова Н.И.</a:t>
            </a:r>
          </a:p>
          <a:p>
            <a:r>
              <a:rPr lang="ru-RU" sz="5600" b="1" dirty="0" smtClean="0">
                <a:latin typeface="Times New Roman" pitchFamily="18" charset="0"/>
                <a:cs typeface="Times New Roman" pitchFamily="18" charset="0"/>
              </a:rPr>
              <a:t>3. Страница 3: Педагогический ринг.</a:t>
            </a:r>
            <a:endParaRPr lang="ru-RU" sz="5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5600" dirty="0" err="1" smtClean="0">
                <a:latin typeface="Times New Roman" pitchFamily="18" charset="0"/>
                <a:cs typeface="Times New Roman" pitchFamily="18" charset="0"/>
              </a:rPr>
              <a:t>Объяснялки</a:t>
            </a: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. Вопросы и </a:t>
            </a:r>
            <a:r>
              <a:rPr lang="ru-RU" sz="5600" smtClean="0">
                <a:latin typeface="Times New Roman" pitchFamily="18" charset="0"/>
                <a:cs typeface="Times New Roman" pitchFamily="18" charset="0"/>
              </a:rPr>
              <a:t>ответы.</a:t>
            </a:r>
            <a:endParaRPr lang="ru-RU" sz="5600" dirty="0" smtClean="0">
              <a:latin typeface="Times New Roman" pitchFamily="18" charset="0"/>
              <a:cs typeface="Times New Roman" pitchFamily="18" charset="0"/>
            </a:endParaRPr>
          </a:p>
          <a:p>
            <a:pPr marL="914400" indent="-914400">
              <a:buNone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7.            Представление на награждение ко Дню Первого Президента и Дню независимости РК./методист </a:t>
            </a:r>
            <a:r>
              <a:rPr lang="ru-RU" sz="5600" dirty="0" err="1" smtClean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/с Петрова Н.И.</a:t>
            </a:r>
          </a:p>
          <a:p>
            <a:pPr marL="914400" indent="-914400">
              <a:buNone/>
            </a:pPr>
            <a:r>
              <a:rPr lang="ru-RU" sz="5600" dirty="0" smtClean="0">
                <a:latin typeface="Times New Roman" pitchFamily="18" charset="0"/>
                <a:cs typeface="Times New Roman" pitchFamily="18" charset="0"/>
              </a:rPr>
              <a:t>8.            Решение педсовета. </a:t>
            </a:r>
          </a:p>
          <a:p>
            <a:pPr marL="514350" lvl="0" indent="-514350">
              <a:buFont typeface="+mj-lt"/>
              <a:buAutoNum type="arabicPeriod"/>
            </a:pPr>
            <a:endParaRPr lang="ru-RU" sz="56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5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36710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Решение педсовета  №1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199" y="1294228"/>
            <a:ext cx="8363243" cy="4831935"/>
          </a:xfrm>
        </p:spPr>
        <p:txBody>
          <a:bodyPr>
            <a:noAutofit/>
          </a:bodyPr>
          <a:lstStyle/>
          <a:p>
            <a:pPr>
              <a:buFont typeface="+mj-lt"/>
              <a:buAutoNum type="arabicPeriod"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Утвердить состав педагогического совета на 2018-2019уч г в количестве 17 человек. Назначить секретарём педагогических советов на 2018-2019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уч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год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Батяшову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С.В., воспитателя детского сада.</a:t>
            </a:r>
          </a:p>
          <a:p>
            <a:pPr>
              <a:buFont typeface="+mj-lt"/>
              <a:buAutoNum type="arabicPeriod"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Считать 1 сентября началом 2018-2019 учебного года.</a:t>
            </a:r>
          </a:p>
          <a:p>
            <a:pPr>
              <a:buFont typeface="+mj-lt"/>
              <a:buAutoNum type="arabicPeriod"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Инструктивно-методическое письмо на 2018- 2019 учебный год принять к сведению и руководству.</a:t>
            </a:r>
          </a:p>
          <a:p>
            <a:pPr>
              <a:buFont typeface="+mj-lt"/>
              <a:buAutoNum type="arabicPeriod"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Летний оздоровительный период , готовность к новому учебному году признать удовлетворительными.</a:t>
            </a:r>
          </a:p>
          <a:p>
            <a:pPr>
              <a:buFont typeface="+mj-lt"/>
              <a:buAutoNum type="arabicPeriod"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План мероприятий по выполнению Закона о языках в РК утвердить.</a:t>
            </a:r>
          </a:p>
          <a:p>
            <a:pPr>
              <a:buFont typeface="+mj-lt"/>
              <a:buAutoNum type="arabicPeriod"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Утвердить</a:t>
            </a:r>
          </a:p>
          <a:p>
            <a:pPr indent="107950"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Годовый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план на 2018-2019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уч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год </a:t>
            </a:r>
          </a:p>
          <a:p>
            <a:pPr indent="107950"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- Рабочий учебный план на 2018-2019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уч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год</a:t>
            </a:r>
          </a:p>
          <a:p>
            <a:pPr indent="107950">
              <a:buFontTx/>
              <a:buChar char="-"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Распределение ОУД, платных образовательных услуг, кружковой работы, план повышения квалификации, режим дня на 2018-2019 учебный год</a:t>
            </a:r>
          </a:p>
          <a:p>
            <a:pPr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7. Правила внутреннего трудового распорядка на 2018-2019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уч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г утвердить.</a:t>
            </a:r>
          </a:p>
          <a:p>
            <a:pPr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8. Представить в ОО г. </a:t>
            </a:r>
            <a:r>
              <a:rPr lang="ru-RU" sz="1800" b="1" dirty="0" err="1" smtClean="0">
                <a:latin typeface="Times New Roman" pitchFamily="18" charset="0"/>
                <a:cs typeface="Times New Roman" pitchFamily="18" charset="0"/>
              </a:rPr>
              <a:t>Степногорска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ходатайство на благодарности ко Дню учителя  Коновалову И.А.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8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«О внесении изменений и дополнения в приказ Министра образования и науки РК от 20 декабря 2012 №557 «Об утверждении типовых учебных планов ДВО РК»  от 12 октября 2018года.</a:t>
            </a:r>
            <a:endParaRPr lang="ru-RU" sz="1800" b="1" dirty="0">
              <a:solidFill>
                <a:srgbClr val="00206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ru-RU" dirty="0" smtClean="0"/>
              <a:t>**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количество часов по организованной учебной деятельности «Казахский</a:t>
            </a:r>
          </a:p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 язык» увеличивается во ІІ младшей группе на 0,5 часов, средней группе на 0,5</a:t>
            </a:r>
          </a:p>
          <a:p>
            <a:pPr algn="ctr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  часов, старшей группе на 1 час за счет вариативного компонента.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4507"/>
          </a:xfrm>
        </p:spPr>
        <p:txBody>
          <a:bodyPr>
            <a:normAutofit fontScale="90000"/>
          </a:bodyPr>
          <a:lstStyle/>
          <a:p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Итоги стартового мониторинга                                        сентябрь 2018-2019 </a:t>
            </a:r>
            <a:endParaRPr lang="ru-RU" sz="30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197" y="1308297"/>
          <a:ext cx="8461382" cy="5028829"/>
        </p:xfrm>
        <a:graphic>
          <a:graphicData uri="http://schemas.openxmlformats.org/drawingml/2006/table">
            <a:tbl>
              <a:tblPr/>
              <a:tblGrid>
                <a:gridCol w="457372"/>
                <a:gridCol w="457372"/>
                <a:gridCol w="457372"/>
                <a:gridCol w="457372"/>
                <a:gridCol w="457372"/>
                <a:gridCol w="457372"/>
                <a:gridCol w="457372"/>
                <a:gridCol w="457372"/>
                <a:gridCol w="457372"/>
                <a:gridCol w="457372"/>
                <a:gridCol w="457372"/>
                <a:gridCol w="457372"/>
                <a:gridCol w="457372"/>
                <a:gridCol w="457372"/>
                <a:gridCol w="571715"/>
                <a:gridCol w="457372"/>
                <a:gridCol w="571715"/>
                <a:gridCol w="457372"/>
              </a:tblGrid>
              <a:tr h="788273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 детей</a:t>
                      </a:r>
                    </a:p>
                  </a:txBody>
                  <a:tcPr marL="7146" marR="7146" marT="71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Всего  детей в 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предшкольных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классах в школе</a:t>
                      </a:r>
                    </a:p>
                  </a:txBody>
                  <a:tcPr marL="7146" marR="7146" marT="71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Кол-во детей        2-3 лет </a:t>
                      </a:r>
                    </a:p>
                  </a:txBody>
                  <a:tcPr marL="7146" marR="7146" marT="71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 них детей с низким уровнем умений и навыков </a:t>
                      </a:r>
                    </a:p>
                  </a:txBody>
                  <a:tcPr marL="7146" marR="7146" marT="71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 них детей с высоким и средним уровнями умений и навыков </a:t>
                      </a:r>
                    </a:p>
                  </a:txBody>
                  <a:tcPr marL="7146" marR="7146" marT="71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% уровня усвоения программы</a:t>
                      </a:r>
                    </a:p>
                  </a:txBody>
                  <a:tcPr marL="7146" marR="7146" marT="71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Кол-во детей    3-4 лет</a:t>
                      </a:r>
                    </a:p>
                  </a:txBody>
                  <a:tcPr marL="7146" marR="7146" marT="71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 них детей с низким уровнем умений и навыков </a:t>
                      </a:r>
                    </a:p>
                  </a:txBody>
                  <a:tcPr marL="7146" marR="7146" marT="71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в них детей с высоким и средним уровнями умений и навыков </a:t>
                      </a:r>
                    </a:p>
                  </a:txBody>
                  <a:tcPr marL="7146" marR="7146" marT="71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% </a:t>
                      </a:r>
                    </a:p>
                  </a:txBody>
                  <a:tcPr marL="7146" marR="7146" marT="71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Кол-во детей     4-5 лет</a:t>
                      </a:r>
                    </a:p>
                  </a:txBody>
                  <a:tcPr marL="7146" marR="7146" marT="71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 них детей с низким уровнем умений и навыков </a:t>
                      </a:r>
                    </a:p>
                  </a:txBody>
                  <a:tcPr marL="7146" marR="7146" marT="71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 них детей с высоким и средним уровнями умений и навыков </a:t>
                      </a:r>
                    </a:p>
                  </a:txBody>
                  <a:tcPr marL="7146" marR="7146" marT="71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% </a:t>
                      </a:r>
                    </a:p>
                  </a:txBody>
                  <a:tcPr marL="7146" marR="7146" marT="71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Кол-во детей     5-6 лет</a:t>
                      </a:r>
                    </a:p>
                  </a:txBody>
                  <a:tcPr marL="7146" marR="7146" marT="71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 них детей с низким уровнем умений и навыков </a:t>
                      </a:r>
                    </a:p>
                  </a:txBody>
                  <a:tcPr marL="7146" marR="7146" marT="71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 них детей с высоким и средним уровнями умений и навыков </a:t>
                      </a:r>
                    </a:p>
                  </a:txBody>
                  <a:tcPr marL="7146" marR="7146" marT="71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% </a:t>
                      </a:r>
                    </a:p>
                  </a:txBody>
                  <a:tcPr marL="7146" marR="7146" marT="71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2563">
                <a:tc>
                  <a:txBody>
                    <a:bodyPr/>
                    <a:lstStyle/>
                    <a:p>
                      <a:pPr algn="r" fontAlgn="t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85</a:t>
                      </a:r>
                    </a:p>
                  </a:txBody>
                  <a:tcPr marL="7146" marR="7146" marT="71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7146" marR="7146" marT="71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</a:t>
                      </a:r>
                    </a:p>
                  </a:txBody>
                  <a:tcPr marL="7146" marR="7146" marT="71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</a:t>
                      </a:r>
                    </a:p>
                  </a:txBody>
                  <a:tcPr marL="7146" marR="7146" marT="71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7146" marR="7146" marT="71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33%</a:t>
                      </a:r>
                    </a:p>
                  </a:txBody>
                  <a:tcPr marL="7146" marR="7146" marT="71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</a:t>
                      </a:r>
                    </a:p>
                  </a:txBody>
                  <a:tcPr marL="7146" marR="7146" marT="71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7146" marR="7146" marT="71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</a:p>
                  </a:txBody>
                  <a:tcPr marL="7146" marR="7146" marT="71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</a:t>
                      </a:r>
                    </a:p>
                  </a:txBody>
                  <a:tcPr marL="7146" marR="7146" marT="71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22</a:t>
                      </a:r>
                    </a:p>
                  </a:txBody>
                  <a:tcPr marL="7146" marR="7146" marT="71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</a:t>
                      </a:r>
                    </a:p>
                  </a:txBody>
                  <a:tcPr marL="7146" marR="7146" marT="71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</a:t>
                      </a:r>
                    </a:p>
                  </a:txBody>
                  <a:tcPr marL="7146" marR="7146" marT="71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7146" marR="7146" marT="71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31</a:t>
                      </a:r>
                    </a:p>
                  </a:txBody>
                  <a:tcPr marL="7146" marR="7146" marT="71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13</a:t>
                      </a:r>
                    </a:p>
                  </a:txBody>
                  <a:tcPr marL="7146" marR="7146" marT="71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18</a:t>
                      </a:r>
                    </a:p>
                  </a:txBody>
                  <a:tcPr marL="7146" marR="7146" marT="71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58</a:t>
                      </a:r>
                    </a:p>
                  </a:txBody>
                  <a:tcPr marL="7146" marR="7146" marT="714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Страница 1: Вступление.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86384" y="1280160"/>
            <a:ext cx="4358640" cy="4846003"/>
          </a:xfrm>
        </p:spPr>
        <p:txBody>
          <a:bodyPr>
            <a:normAutofit fontScale="62500" lnSpcReduction="20000"/>
          </a:bodyPr>
          <a:lstStyle/>
          <a:p>
            <a:r>
              <a:rPr lang="ru-RU" sz="4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«Умейте открыть перед ребёнком в окружающем мире что-то одно, но открыть так, чтобы кусочек жизни заиграл перед детьми всеми красками радуги. Оставляйте всегда что-то недостаточное, чтобы ребёнку захотелось ещё и ещё раз возвратиться к тому, что узнал».</a:t>
            </a:r>
          </a:p>
          <a:p>
            <a:pPr>
              <a:buNone/>
            </a:pPr>
            <a:r>
              <a:rPr lang="ru-RU" b="1" dirty="0" smtClean="0">
                <a:solidFill>
                  <a:srgbClr val="002060"/>
                </a:solidFill>
              </a:rPr>
              <a:t>                  </a:t>
            </a:r>
          </a:p>
          <a:p>
            <a:pPr algn="r">
              <a:buNone/>
            </a:pPr>
            <a:r>
              <a:rPr lang="ru-RU" b="1" dirty="0" smtClean="0">
                <a:solidFill>
                  <a:srgbClr val="002060"/>
                </a:solidFill>
              </a:rPr>
              <a:t> В.А. Сухомлинский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6" name="Рисунок 5" descr="suhomlinsky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83667" y="1634459"/>
            <a:ext cx="3081907" cy="419115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200082"/>
          </a:xfrm>
        </p:spPr>
        <p:txBody>
          <a:bodyPr>
            <a:noAutofit/>
          </a:bodyPr>
          <a:lstStyle/>
          <a:p>
            <a:pPr lvl="0"/>
            <a:r>
              <a:rPr lang="ru-RU" sz="32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Активизировать действия воспитателей по усовершенствованию предметной среды ДО  для обеспечения экспериментальной деятельности детей </a:t>
            </a:r>
            <a:endParaRPr lang="ru-RU" sz="32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8" name="cc-m-textwithimage-image-9513765697" descr="https://image.jimcdn.com/app/cms/image/transf/dimension=210x1024:format=jpg/path/s7c9edf72bf232109/image/i7e893d501ad3433d/version/1400993455/image.jpg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59330" y="2975956"/>
            <a:ext cx="3241963" cy="34414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 этап – теоретический </a:t>
            </a:r>
            <a:br>
              <a:rPr lang="ru-RU" sz="31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31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2018-2019</a:t>
            </a:r>
            <a:r>
              <a:rPr lang="ru-RU" sz="31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31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half" idx="1"/>
          </p:nvPr>
        </p:nvGraphicFramePr>
        <p:xfrm>
          <a:off x="457200" y="1413164"/>
          <a:ext cx="4038600" cy="4712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Содержимое 5"/>
          <p:cNvGraphicFramePr>
            <a:graphicFrameLocks noGrp="1"/>
          </p:cNvGraphicFramePr>
          <p:nvPr>
            <p:ph sz="half" idx="2"/>
          </p:nvPr>
        </p:nvGraphicFramePr>
        <p:xfrm>
          <a:off x="4648200" y="1413164"/>
          <a:ext cx="4038600" cy="4712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15636"/>
            <a:ext cx="8229600" cy="100200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II этап – практический                                       </a:t>
            </a:r>
            <a:r>
              <a:rPr lang="ru-RU" b="1" dirty="0" smtClean="0">
                <a:solidFill>
                  <a:srgbClr val="C00000"/>
                </a:solidFill>
              </a:rPr>
              <a:t>(</a:t>
            </a:r>
            <a:r>
              <a:rPr lang="ru-RU" b="1" dirty="0" smtClean="0">
                <a:solidFill>
                  <a:srgbClr val="C00000"/>
                </a:solidFill>
              </a:rPr>
              <a:t>2019-2020</a:t>
            </a:r>
            <a:r>
              <a:rPr lang="ru-RU" b="1" dirty="0" smtClean="0">
                <a:solidFill>
                  <a:srgbClr val="C00000"/>
                </a:solidFill>
              </a:rPr>
              <a:t>)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endParaRPr lang="ru-RU" dirty="0" smtClean="0">
              <a:solidFill>
                <a:srgbClr val="C00000"/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0552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 </a:t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Страница 2: Методическая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 algn="ctr">
              <a:buFont typeface="+mj-lt"/>
              <a:buAutoNum type="arabicPeriod"/>
            </a:pPr>
            <a:r>
              <a:rPr lang="ru-RU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Изучение методических рекомендаций  «Проектно-исследовательская деятельность детей в условиях реализации ГОС ДВО»</a:t>
            </a:r>
          </a:p>
          <a:p>
            <a:pPr marL="514350" indent="-514350" algn="ctr">
              <a:buFont typeface="+mj-lt"/>
              <a:buAutoNum type="arabicPeriod"/>
            </a:pPr>
            <a:endParaRPr lang="ru-RU" b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algn="ctr">
              <a:buFont typeface="+mj-lt"/>
              <a:buAutoNum type="arabicPeriod"/>
            </a:pPr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Формирование предметно-развивающей среды в разных возрастных группах детского сада</a:t>
            </a:r>
            <a:endParaRPr lang="ru-RU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 descr="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1835695" y="115888"/>
            <a:ext cx="7200355" cy="1080864"/>
          </a:xfrm>
          <a:solidFill>
            <a:srgbClr val="FFFF99"/>
          </a:solidFill>
          <a:ln>
            <a:solidFill>
              <a:schemeClr val="bg2"/>
            </a:solidFill>
          </a:ln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Century Schoolbook" pitchFamily="18" charset="0"/>
              </a:rPr>
              <a:t> </a:t>
            </a:r>
            <a:r>
              <a:rPr lang="ru-RU" sz="4000" b="1" dirty="0" smtClean="0">
                <a:latin typeface="Century Schoolbook" pitchFamily="18" charset="0"/>
              </a:rPr>
              <a:t>Центр науки (экспериментирования)</a:t>
            </a:r>
            <a:endParaRPr lang="ru-RU" sz="4000" b="1" dirty="0">
              <a:latin typeface="Century Schoolbook" pitchFamily="18" charset="0"/>
            </a:endParaRP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2051720" y="1336432"/>
            <a:ext cx="6841455" cy="2532184"/>
          </a:xfrm>
        </p:spPr>
        <p:txBody>
          <a:bodyPr>
            <a:normAutofit fontScale="55000" lnSpcReduction="20000"/>
          </a:bodyPr>
          <a:lstStyle/>
          <a:p>
            <a:pPr marL="360363" indent="-360363">
              <a:buFontTx/>
              <a:buBlip>
                <a:blip r:embed="rId4"/>
              </a:buBlip>
            </a:pPr>
            <a:r>
              <a:rPr lang="ru-RU" sz="3600" b="1" dirty="0" smtClean="0">
                <a:solidFill>
                  <a:srgbClr val="00863D"/>
                </a:solidFill>
                <a:latin typeface="Times New Roman" pitchFamily="18" charset="0"/>
                <a:cs typeface="Times New Roman" pitchFamily="18" charset="0"/>
              </a:rPr>
              <a:t>Место для постоянной выставки, где размещают музей, различные коллекции, экспонаты, редкие предметы (раковины, камни, кристаллы и т.п.)   </a:t>
            </a:r>
            <a:endParaRPr lang="ru-RU" sz="3600" b="1" dirty="0">
              <a:solidFill>
                <a:srgbClr val="00863D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0363" indent="-360363">
              <a:buFontTx/>
              <a:buBlip>
                <a:blip r:embed="rId4"/>
              </a:buBlip>
            </a:pPr>
            <a:r>
              <a:rPr lang="ru-RU" sz="3600" b="1" dirty="0" smtClean="0">
                <a:solidFill>
                  <a:srgbClr val="00863D"/>
                </a:solidFill>
                <a:latin typeface="Times New Roman" pitchFamily="18" charset="0"/>
                <a:cs typeface="Times New Roman" pitchFamily="18" charset="0"/>
              </a:rPr>
              <a:t> Место для приборов.</a:t>
            </a:r>
            <a:endParaRPr lang="ru-RU" sz="3600" b="1" dirty="0">
              <a:solidFill>
                <a:srgbClr val="00863D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0363" indent="-360363">
              <a:buFontTx/>
              <a:buBlip>
                <a:blip r:embed="rId4"/>
              </a:buBlip>
            </a:pPr>
            <a:r>
              <a:rPr lang="ru-RU" sz="3600" b="1" dirty="0" smtClean="0">
                <a:solidFill>
                  <a:srgbClr val="00863D"/>
                </a:solidFill>
                <a:latin typeface="Times New Roman" pitchFamily="18" charset="0"/>
                <a:cs typeface="Times New Roman" pitchFamily="18" charset="0"/>
              </a:rPr>
              <a:t>Место для хранения материалов ( природного, «бросового»). </a:t>
            </a:r>
            <a:endParaRPr lang="ru-RU" sz="3600" b="1" dirty="0">
              <a:solidFill>
                <a:srgbClr val="00863D"/>
              </a:solidFill>
              <a:latin typeface="Times New Roman" pitchFamily="18" charset="0"/>
              <a:cs typeface="Times New Roman" pitchFamily="18" charset="0"/>
            </a:endParaRPr>
          </a:p>
          <a:p>
            <a:pPr marL="360363" indent="-360363">
              <a:buFontTx/>
              <a:buBlip>
                <a:blip r:embed="rId4"/>
              </a:buBlip>
            </a:pPr>
            <a:r>
              <a:rPr lang="ru-RU" sz="3600" b="1" dirty="0" smtClean="0">
                <a:solidFill>
                  <a:srgbClr val="00863D"/>
                </a:solidFill>
                <a:latin typeface="Times New Roman" pitchFamily="18" charset="0"/>
                <a:cs typeface="Times New Roman" pitchFamily="18" charset="0"/>
              </a:rPr>
              <a:t>Место для проведения опытов.   </a:t>
            </a:r>
          </a:p>
          <a:p>
            <a:pPr marL="360363" indent="-360363" algn="r">
              <a:buFontTx/>
              <a:buBlip>
                <a:blip r:embed="rId4"/>
              </a:buBlip>
            </a:pPr>
            <a:r>
              <a:rPr lang="ru-RU" sz="3600" b="1" dirty="0" smtClean="0">
                <a:solidFill>
                  <a:srgbClr val="00863D"/>
                </a:solidFill>
                <a:latin typeface="Times New Roman" pitchFamily="18" charset="0"/>
                <a:cs typeface="Times New Roman" pitchFamily="18" charset="0"/>
              </a:rPr>
              <a:t>Место для неструктурированных материалов  (песок,  вода и др.)  </a:t>
            </a:r>
          </a:p>
          <a:p>
            <a:pPr>
              <a:buNone/>
            </a:pPr>
            <a:endParaRPr lang="ru-RU" sz="2200" b="1" dirty="0" smtClean="0">
              <a:latin typeface="Arial" pitchFamily="34" charset="0"/>
              <a:cs typeface="Arial" pitchFamily="34" charset="0"/>
            </a:endParaRPr>
          </a:p>
          <a:p>
            <a:pPr>
              <a:buFontTx/>
              <a:buBlip>
                <a:blip r:embed="rId4"/>
              </a:buBlip>
            </a:pPr>
            <a:endParaRPr lang="ru-RU" sz="2800" dirty="0" smtClean="0">
              <a:latin typeface="Century Schoolbook" pitchFamily="18" charset="0"/>
            </a:endParaRPr>
          </a:p>
          <a:p>
            <a:pPr>
              <a:buFontTx/>
              <a:buBlip>
                <a:blip r:embed="rId4"/>
              </a:buBlip>
            </a:pPr>
            <a:endParaRPr lang="ru-RU" sz="2800" dirty="0" smtClean="0">
              <a:latin typeface="Century Schoolbook" pitchFamily="18" charset="0"/>
            </a:endParaRPr>
          </a:p>
          <a:p>
            <a:pPr>
              <a:buFontTx/>
              <a:buBlip>
                <a:blip r:embed="rId4"/>
              </a:buBlip>
            </a:pPr>
            <a:endParaRPr lang="ru-RU" sz="2800" dirty="0">
              <a:latin typeface="Century Schoolbook" pitchFamily="18" charset="0"/>
            </a:endParaRPr>
          </a:p>
        </p:txBody>
      </p:sp>
      <p:graphicFrame>
        <p:nvGraphicFramePr>
          <p:cNvPr id="7174" name="Object 6"/>
          <p:cNvGraphicFramePr>
            <a:graphicFrameLocks noChangeAspect="1"/>
          </p:cNvGraphicFramePr>
          <p:nvPr>
            <p:ph sz="half" idx="2"/>
          </p:nvPr>
        </p:nvGraphicFramePr>
        <p:xfrm>
          <a:off x="1476375" y="1268413"/>
          <a:ext cx="873125" cy="873125"/>
        </p:xfrm>
        <a:graphic>
          <a:graphicData uri="http://schemas.openxmlformats.org/presentationml/2006/ole">
            <p:oleObj spid="_x0000_s76802" name="Document" r:id="rId5" imgW="1298520" imgH="1300680" progId="">
              <p:embed/>
            </p:oleObj>
          </a:graphicData>
        </a:graphic>
      </p:graphicFrame>
      <p:graphicFrame>
        <p:nvGraphicFramePr>
          <p:cNvPr id="7176" name="Object 8"/>
          <p:cNvGraphicFramePr>
            <a:graphicFrameLocks noChangeAspect="1"/>
          </p:cNvGraphicFramePr>
          <p:nvPr/>
        </p:nvGraphicFramePr>
        <p:xfrm>
          <a:off x="2268538" y="1268413"/>
          <a:ext cx="584200" cy="584200"/>
        </p:xfrm>
        <a:graphic>
          <a:graphicData uri="http://schemas.openxmlformats.org/presentationml/2006/ole">
            <p:oleObj spid="_x0000_s76803" name="Document" r:id="rId6" imgW="1298520" imgH="1300680" progId="">
              <p:embed/>
            </p:oleObj>
          </a:graphicData>
        </a:graphic>
      </p:graphicFrame>
      <p:graphicFrame>
        <p:nvGraphicFramePr>
          <p:cNvPr id="7177" name="Object 9"/>
          <p:cNvGraphicFramePr>
            <a:graphicFrameLocks noChangeAspect="1"/>
          </p:cNvGraphicFramePr>
          <p:nvPr/>
        </p:nvGraphicFramePr>
        <p:xfrm>
          <a:off x="2916238" y="1268413"/>
          <a:ext cx="368300" cy="368300"/>
        </p:xfrm>
        <a:graphic>
          <a:graphicData uri="http://schemas.openxmlformats.org/presentationml/2006/ole">
            <p:oleObj spid="_x0000_s76804" name="Document" r:id="rId7" imgW="1298520" imgH="1300680" progId="">
              <p:embed/>
            </p:oleObj>
          </a:graphicData>
        </a:graphic>
      </p:graphicFrame>
      <p:graphicFrame>
        <p:nvGraphicFramePr>
          <p:cNvPr id="7178" name="Object 10"/>
          <p:cNvGraphicFramePr>
            <a:graphicFrameLocks noChangeAspect="1"/>
          </p:cNvGraphicFramePr>
          <p:nvPr/>
        </p:nvGraphicFramePr>
        <p:xfrm>
          <a:off x="3419475" y="1268413"/>
          <a:ext cx="223838" cy="223837"/>
        </p:xfrm>
        <a:graphic>
          <a:graphicData uri="http://schemas.openxmlformats.org/presentationml/2006/ole">
            <p:oleObj spid="_x0000_s76805" name="Document" r:id="rId8" imgW="1298520" imgH="1300680" progId="">
              <p:embed/>
            </p:oleObj>
          </a:graphicData>
        </a:graphic>
      </p:graphicFrame>
      <p:pic>
        <p:nvPicPr>
          <p:cNvPr id="20486" name="Picture 6" descr="F:\годовой план 2018-2019\гождовой план на 2018-2019 уч год\педсоветы  2018-2019\detsad-97581-1448101374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85154" y="3640126"/>
            <a:ext cx="3233296" cy="2426173"/>
          </a:xfrm>
          <a:prstGeom prst="rect">
            <a:avLst/>
          </a:prstGeom>
          <a:noFill/>
        </p:spPr>
      </p:pic>
      <p:pic>
        <p:nvPicPr>
          <p:cNvPr id="20487" name="Picture 7" descr="F:\годовой план 2018-2019\гождовой план на 2018-2019 уч год\педсоветы  2018-2019\dsc06766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814688" y="3703320"/>
            <a:ext cx="3191023" cy="239326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 descr="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1835697" y="115888"/>
            <a:ext cx="7200354" cy="1009650"/>
          </a:xfrm>
          <a:solidFill>
            <a:srgbClr val="FFFF99"/>
          </a:solidFill>
          <a:ln>
            <a:solidFill>
              <a:schemeClr val="bg2"/>
            </a:solidFill>
          </a:ln>
        </p:spPr>
        <p:txBody>
          <a:bodyPr>
            <a:noAutofit/>
          </a:bodyPr>
          <a:lstStyle/>
          <a:p>
            <a:r>
              <a:rPr lang="ru-RU" sz="3200" b="1" dirty="0" smtClean="0">
                <a:latin typeface="Century Schoolbook" pitchFamily="18" charset="0"/>
              </a:rPr>
              <a:t>Компоненты   центра экспериментирования</a:t>
            </a:r>
            <a:endParaRPr lang="ru-RU" sz="3200" b="1" dirty="0">
              <a:latin typeface="Century Schoolbook" pitchFamily="18" charset="0"/>
            </a:endParaRP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619250" y="1988840"/>
            <a:ext cx="7273925" cy="3528392"/>
          </a:xfrm>
        </p:spPr>
        <p:txBody>
          <a:bodyPr>
            <a:normAutofit lnSpcReduction="10000"/>
          </a:bodyPr>
          <a:lstStyle/>
          <a:p>
            <a:pPr marL="360363" indent="-360363">
              <a:buFontTx/>
              <a:buBlip>
                <a:blip r:embed="rId4"/>
              </a:buBlip>
            </a:pPr>
            <a:r>
              <a:rPr lang="ru-RU" sz="2000" b="1" dirty="0" smtClean="0">
                <a:solidFill>
                  <a:srgbClr val="00863D"/>
                </a:solidFill>
                <a:latin typeface="Arial" pitchFamily="34" charset="0"/>
                <a:cs typeface="Arial" pitchFamily="34" charset="0"/>
              </a:rPr>
              <a:t>Дидактический (познавательные книги, альбомы, коллекции и т.д.)</a:t>
            </a:r>
            <a:endParaRPr lang="ru-RU" sz="2000" b="1" dirty="0">
              <a:solidFill>
                <a:srgbClr val="00863D"/>
              </a:solidFill>
              <a:latin typeface="Arial" pitchFamily="34" charset="0"/>
              <a:cs typeface="Arial" pitchFamily="34" charset="0"/>
            </a:endParaRPr>
          </a:p>
          <a:p>
            <a:pPr marL="360363" indent="-360363">
              <a:buFontTx/>
              <a:buBlip>
                <a:blip r:embed="rId4"/>
              </a:buBlip>
            </a:pPr>
            <a:r>
              <a:rPr lang="ru-RU" sz="2000" b="1" dirty="0" smtClean="0">
                <a:solidFill>
                  <a:srgbClr val="00863D"/>
                </a:solidFill>
                <a:latin typeface="Arial" pitchFamily="34" charset="0"/>
                <a:cs typeface="Arial" pitchFamily="34" charset="0"/>
              </a:rPr>
              <a:t>Оборудования (приборы, приспособления, красители, некоторые пищевые продукты, сосуды для воды, зеркала и т.д.)</a:t>
            </a:r>
            <a:endParaRPr lang="ru-RU" sz="2000" b="1" dirty="0">
              <a:solidFill>
                <a:srgbClr val="00863D"/>
              </a:solidFill>
              <a:latin typeface="Arial" pitchFamily="34" charset="0"/>
              <a:cs typeface="Arial" pitchFamily="34" charset="0"/>
            </a:endParaRPr>
          </a:p>
          <a:p>
            <a:pPr marL="360363" indent="-360363">
              <a:buFontTx/>
              <a:buBlip>
                <a:blip r:embed="rId4"/>
              </a:buBlip>
            </a:pPr>
            <a:r>
              <a:rPr lang="ru-RU" sz="2000" b="1" dirty="0" smtClean="0">
                <a:solidFill>
                  <a:srgbClr val="00863D"/>
                </a:solidFill>
                <a:latin typeface="Arial" pitchFamily="34" charset="0"/>
                <a:cs typeface="Arial" pitchFamily="34" charset="0"/>
              </a:rPr>
              <a:t>Стимулирующий (правила работы с материалами;   персонажи, наделенные определенными чертами</a:t>
            </a:r>
            <a:br>
              <a:rPr lang="ru-RU" sz="2000" b="1" dirty="0" smtClean="0">
                <a:solidFill>
                  <a:srgbClr val="00863D"/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 smtClean="0">
                <a:solidFill>
                  <a:srgbClr val="00863D"/>
                </a:solidFill>
                <a:latin typeface="Arial" pitchFamily="34" charset="0"/>
                <a:cs typeface="Arial" pitchFamily="34" charset="0"/>
              </a:rPr>
              <a:t>(Почемучка) от имени которого моделируется проблемная ситуация; карточки-схемы проведения экспериментов  и т.д.)</a:t>
            </a:r>
            <a:r>
              <a:rPr lang="ru-RU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000" b="1" dirty="0" smtClean="0">
                <a:latin typeface="Arial" pitchFamily="34" charset="0"/>
                <a:cs typeface="Arial" pitchFamily="34" charset="0"/>
              </a:rPr>
            </a:b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174" name="Object 6"/>
          <p:cNvGraphicFramePr>
            <a:graphicFrameLocks noChangeAspect="1"/>
          </p:cNvGraphicFramePr>
          <p:nvPr>
            <p:ph sz="half" idx="2"/>
          </p:nvPr>
        </p:nvGraphicFramePr>
        <p:xfrm>
          <a:off x="1476375" y="1268413"/>
          <a:ext cx="873125" cy="873125"/>
        </p:xfrm>
        <a:graphic>
          <a:graphicData uri="http://schemas.openxmlformats.org/presentationml/2006/ole">
            <p:oleObj spid="_x0000_s77826" name="Document" r:id="rId5" imgW="1298520" imgH="1300680" progId="">
              <p:embed/>
            </p:oleObj>
          </a:graphicData>
        </a:graphic>
      </p:graphicFrame>
      <p:graphicFrame>
        <p:nvGraphicFramePr>
          <p:cNvPr id="7176" name="Object 8"/>
          <p:cNvGraphicFramePr>
            <a:graphicFrameLocks noChangeAspect="1"/>
          </p:cNvGraphicFramePr>
          <p:nvPr/>
        </p:nvGraphicFramePr>
        <p:xfrm>
          <a:off x="2268538" y="1268413"/>
          <a:ext cx="584200" cy="584200"/>
        </p:xfrm>
        <a:graphic>
          <a:graphicData uri="http://schemas.openxmlformats.org/presentationml/2006/ole">
            <p:oleObj spid="_x0000_s77827" name="Document" r:id="rId6" imgW="1298520" imgH="1300680" progId="">
              <p:embed/>
            </p:oleObj>
          </a:graphicData>
        </a:graphic>
      </p:graphicFrame>
      <p:graphicFrame>
        <p:nvGraphicFramePr>
          <p:cNvPr id="7177" name="Object 9"/>
          <p:cNvGraphicFramePr>
            <a:graphicFrameLocks noChangeAspect="1"/>
          </p:cNvGraphicFramePr>
          <p:nvPr/>
        </p:nvGraphicFramePr>
        <p:xfrm>
          <a:off x="2916238" y="1268413"/>
          <a:ext cx="368300" cy="368300"/>
        </p:xfrm>
        <a:graphic>
          <a:graphicData uri="http://schemas.openxmlformats.org/presentationml/2006/ole">
            <p:oleObj spid="_x0000_s77828" name="Document" r:id="rId7" imgW="1298520" imgH="1300680" progId="">
              <p:embed/>
            </p:oleObj>
          </a:graphicData>
        </a:graphic>
      </p:graphicFrame>
      <p:graphicFrame>
        <p:nvGraphicFramePr>
          <p:cNvPr id="7178" name="Object 10"/>
          <p:cNvGraphicFramePr>
            <a:graphicFrameLocks noChangeAspect="1"/>
          </p:cNvGraphicFramePr>
          <p:nvPr/>
        </p:nvGraphicFramePr>
        <p:xfrm>
          <a:off x="3419475" y="1268413"/>
          <a:ext cx="223838" cy="223837"/>
        </p:xfrm>
        <a:graphic>
          <a:graphicData uri="http://schemas.openxmlformats.org/presentationml/2006/ole">
            <p:oleObj spid="_x0000_s77829" name="Document" r:id="rId8" imgW="1298520" imgH="1300680" progId="">
              <p:embed/>
            </p:oleObj>
          </a:graphicData>
        </a:graphic>
      </p:graphicFrame>
      <p:pic>
        <p:nvPicPr>
          <p:cNvPr id="9" name="Picture 2" descr="C:\Users\user\Pictures\дсад\school2225.gif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6012160" y="4941168"/>
            <a:ext cx="1701798" cy="1512168"/>
          </a:xfrm>
          <a:prstGeom prst="rect">
            <a:avLst/>
          </a:prstGeom>
          <a:noFill/>
        </p:spPr>
      </p:pic>
      <p:pic>
        <p:nvPicPr>
          <p:cNvPr id="21510" name="Picture 6" descr="D:\Мои документы\КРУЖКОВАЯ РАБОТА\воздух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411760" y="5013176"/>
            <a:ext cx="2320024" cy="16074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21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F:\годовой план 2018-2019\гождовой план на 2018-2019 уч год\педсоветы  2018-2019\img_user_file_5847085f3bf69_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2706" name="Picture 2" descr="F:\годовой план 2018-2019\гождовой план на 2018-2019 уч год\педсоветы  2018-2019\img_user_file_5847085f3bf69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8000" y="381000"/>
            <a:ext cx="8128000" cy="6096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F:\годовой план 2018-2019\гождовой план на 2018-2019 уч год\педсоветы  2018-2019\img15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 descr="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1979613" y="115888"/>
            <a:ext cx="7056437" cy="1009650"/>
          </a:xfrm>
          <a:solidFill>
            <a:srgbClr val="FFFF99"/>
          </a:solidFill>
          <a:ln>
            <a:solidFill>
              <a:schemeClr val="bg2"/>
            </a:solidFill>
          </a:ln>
        </p:spPr>
        <p:txBody>
          <a:bodyPr>
            <a:normAutofit fontScale="90000"/>
          </a:bodyPr>
          <a:lstStyle/>
          <a:p>
            <a:r>
              <a:rPr lang="ru-RU" sz="3100" b="1" dirty="0" smtClean="0">
                <a:latin typeface="Century Schoolbook" pitchFamily="18" charset="0"/>
              </a:rPr>
              <a:t/>
            </a:r>
            <a:br>
              <a:rPr lang="ru-RU" sz="3100" b="1" dirty="0" smtClean="0">
                <a:latin typeface="Century Schoolbook" pitchFamily="18" charset="0"/>
              </a:rPr>
            </a:br>
            <a:r>
              <a:rPr lang="ru-RU" sz="3600" b="1" dirty="0" smtClean="0">
                <a:latin typeface="Century Schoolbook" pitchFamily="18" charset="0"/>
              </a:rPr>
              <a:t>В ходе работы в специально подготовленной среде, дети:</a:t>
            </a:r>
            <a:r>
              <a:rPr lang="ru-RU" sz="3600" dirty="0" smtClean="0">
                <a:latin typeface="Century Schoolbook" pitchFamily="18" charset="0"/>
              </a:rPr>
              <a:t/>
            </a:r>
            <a:br>
              <a:rPr lang="ru-RU" sz="3600" dirty="0" smtClean="0">
                <a:latin typeface="Century Schoolbook" pitchFamily="18" charset="0"/>
              </a:rPr>
            </a:br>
            <a:r>
              <a:rPr lang="ru-RU" dirty="0" smtClean="0">
                <a:latin typeface="Century Schoolbook" pitchFamily="18" charset="0"/>
              </a:rPr>
              <a:t> </a:t>
            </a:r>
            <a:endParaRPr lang="ru-RU" dirty="0">
              <a:latin typeface="Century Schoolbook" pitchFamily="18" charset="0"/>
            </a:endParaRP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331640" y="2132856"/>
            <a:ext cx="7488831" cy="4104456"/>
          </a:xfrm>
        </p:spPr>
        <p:txBody>
          <a:bodyPr>
            <a:normAutofit/>
          </a:bodyPr>
          <a:lstStyle/>
          <a:p>
            <a:pPr>
              <a:buFontTx/>
              <a:buBlip>
                <a:blip r:embed="rId4"/>
              </a:buBlip>
            </a:pPr>
            <a:r>
              <a:rPr lang="ru-RU" sz="1900" b="1" dirty="0" smtClean="0">
                <a:solidFill>
                  <a:srgbClr val="00863D"/>
                </a:solidFill>
                <a:latin typeface="Arial" pitchFamily="34" charset="0"/>
                <a:cs typeface="Arial" pitchFamily="34" charset="0"/>
              </a:rPr>
              <a:t>Проявляют активный интерес к предметам и явлениям, лежащим за пределами конкретной ситуации.</a:t>
            </a:r>
            <a:endParaRPr lang="ru-RU" sz="1900" b="1" dirty="0">
              <a:solidFill>
                <a:srgbClr val="00863D"/>
              </a:solidFill>
              <a:latin typeface="Arial" pitchFamily="34" charset="0"/>
              <a:cs typeface="Arial" pitchFamily="34" charset="0"/>
            </a:endParaRPr>
          </a:p>
          <a:p>
            <a:pPr lvl="0">
              <a:buBlip>
                <a:blip r:embed="rId4"/>
              </a:buBlip>
            </a:pPr>
            <a:r>
              <a:rPr lang="ru-RU" sz="1900" b="1" dirty="0" smtClean="0">
                <a:solidFill>
                  <a:srgbClr val="00863D"/>
                </a:solidFill>
                <a:latin typeface="Arial" pitchFamily="34" charset="0"/>
                <a:cs typeface="Arial" pitchFamily="34" charset="0"/>
              </a:rPr>
              <a:t>Задают вопросы: почему? Зачем? Как?</a:t>
            </a:r>
          </a:p>
          <a:p>
            <a:pPr lvl="0">
              <a:buBlip>
                <a:blip r:embed="rId4"/>
              </a:buBlip>
            </a:pPr>
            <a:r>
              <a:rPr lang="ru-RU" sz="1900" b="1" dirty="0" smtClean="0">
                <a:solidFill>
                  <a:srgbClr val="00863D"/>
                </a:solidFill>
                <a:latin typeface="Arial" pitchFamily="34" charset="0"/>
                <a:cs typeface="Arial" pitchFamily="34" charset="0"/>
              </a:rPr>
              <a:t>Стремятся объяснить факты, связи, используя в речи обороты «потому что…».</a:t>
            </a:r>
          </a:p>
          <a:p>
            <a:pPr lvl="0">
              <a:buBlip>
                <a:blip r:embed="rId4"/>
              </a:buBlip>
            </a:pPr>
            <a:r>
              <a:rPr lang="ru-RU" sz="1900" b="1" dirty="0" smtClean="0">
                <a:solidFill>
                  <a:srgbClr val="00863D"/>
                </a:solidFill>
                <a:latin typeface="Arial" pitchFamily="34" charset="0"/>
                <a:cs typeface="Arial" pitchFamily="34" charset="0"/>
              </a:rPr>
              <a:t>Проявляют интерес к познавательной литературе.</a:t>
            </a:r>
          </a:p>
          <a:p>
            <a:pPr lvl="0">
              <a:buBlip>
                <a:blip r:embed="rId4"/>
              </a:buBlip>
            </a:pPr>
            <a:r>
              <a:rPr lang="ru-RU" sz="1900" b="1" dirty="0" smtClean="0">
                <a:solidFill>
                  <a:srgbClr val="00863D"/>
                </a:solidFill>
                <a:latin typeface="Arial" pitchFamily="34" charset="0"/>
                <a:cs typeface="Arial" pitchFamily="34" charset="0"/>
              </a:rPr>
              <a:t>Умеют выражать свои мысли, формулировать представления об окружающем мире, событиях.</a:t>
            </a:r>
          </a:p>
          <a:p>
            <a:pPr lvl="0">
              <a:buBlip>
                <a:blip r:embed="rId4"/>
              </a:buBlip>
            </a:pPr>
            <a:r>
              <a:rPr lang="ru-RU" sz="1900" b="1" dirty="0" smtClean="0">
                <a:solidFill>
                  <a:srgbClr val="00863D"/>
                </a:solidFill>
                <a:latin typeface="Arial" pitchFamily="34" charset="0"/>
                <a:cs typeface="Arial" pitchFamily="34" charset="0"/>
              </a:rPr>
              <a:t>Пробуют самостоятельно составлять </a:t>
            </a:r>
          </a:p>
          <a:p>
            <a:pPr lvl="0">
              <a:buNone/>
            </a:pPr>
            <a:r>
              <a:rPr lang="ru-RU" sz="1900" b="1" dirty="0" smtClean="0">
                <a:solidFill>
                  <a:srgbClr val="00863D"/>
                </a:solidFill>
                <a:latin typeface="Arial" pitchFamily="34" charset="0"/>
                <a:cs typeface="Arial" pitchFamily="34" charset="0"/>
              </a:rPr>
              <a:t>      схемы и зарисовывать опыты.</a:t>
            </a:r>
          </a:p>
          <a:p>
            <a:pPr lvl="0">
              <a:buBlip>
                <a:blip r:embed="rId4"/>
              </a:buBlip>
            </a:pPr>
            <a:r>
              <a:rPr lang="ru-RU" sz="1900" b="1" dirty="0" smtClean="0">
                <a:solidFill>
                  <a:srgbClr val="00863D"/>
                </a:solidFill>
                <a:latin typeface="Arial" pitchFamily="34" charset="0"/>
                <a:cs typeface="Arial" pitchFamily="34" charset="0"/>
              </a:rPr>
              <a:t>Применяют свои знания в жизни.</a:t>
            </a:r>
          </a:p>
          <a:p>
            <a:pPr>
              <a:buNone/>
            </a:pPr>
            <a:endParaRPr lang="ru-RU" sz="2800" dirty="0">
              <a:latin typeface="Century Schoolbook" pitchFamily="18" charset="0"/>
            </a:endParaRPr>
          </a:p>
          <a:p>
            <a:pPr lvl="1">
              <a:buNone/>
            </a:pPr>
            <a:endParaRPr lang="ru-RU" sz="2400" dirty="0">
              <a:latin typeface="Century Schoolbook" pitchFamily="18" charset="0"/>
            </a:endParaRPr>
          </a:p>
          <a:p>
            <a:pPr lvl="1">
              <a:buNone/>
            </a:pPr>
            <a:endParaRPr lang="ru-RU" sz="2400" dirty="0">
              <a:latin typeface="Century Schoolbook" pitchFamily="18" charset="0"/>
            </a:endParaRPr>
          </a:p>
        </p:txBody>
      </p:sp>
      <p:graphicFrame>
        <p:nvGraphicFramePr>
          <p:cNvPr id="7174" name="Object 6"/>
          <p:cNvGraphicFramePr>
            <a:graphicFrameLocks noChangeAspect="1"/>
          </p:cNvGraphicFramePr>
          <p:nvPr>
            <p:ph sz="half" idx="2"/>
          </p:nvPr>
        </p:nvGraphicFramePr>
        <p:xfrm>
          <a:off x="1475656" y="1124744"/>
          <a:ext cx="873125" cy="873125"/>
        </p:xfrm>
        <a:graphic>
          <a:graphicData uri="http://schemas.openxmlformats.org/presentationml/2006/ole">
            <p:oleObj spid="_x0000_s78850" name="Document" r:id="rId5" imgW="1298520" imgH="1300680" progId="">
              <p:embed/>
            </p:oleObj>
          </a:graphicData>
        </a:graphic>
      </p:graphicFrame>
      <p:graphicFrame>
        <p:nvGraphicFramePr>
          <p:cNvPr id="7176" name="Object 8"/>
          <p:cNvGraphicFramePr>
            <a:graphicFrameLocks noChangeAspect="1"/>
          </p:cNvGraphicFramePr>
          <p:nvPr/>
        </p:nvGraphicFramePr>
        <p:xfrm>
          <a:off x="2268538" y="1268413"/>
          <a:ext cx="584200" cy="584200"/>
        </p:xfrm>
        <a:graphic>
          <a:graphicData uri="http://schemas.openxmlformats.org/presentationml/2006/ole">
            <p:oleObj spid="_x0000_s78851" name="Document" r:id="rId6" imgW="1298520" imgH="1300680" progId="">
              <p:embed/>
            </p:oleObj>
          </a:graphicData>
        </a:graphic>
      </p:graphicFrame>
      <p:graphicFrame>
        <p:nvGraphicFramePr>
          <p:cNvPr id="7177" name="Object 9"/>
          <p:cNvGraphicFramePr>
            <a:graphicFrameLocks noChangeAspect="1"/>
          </p:cNvGraphicFramePr>
          <p:nvPr/>
        </p:nvGraphicFramePr>
        <p:xfrm>
          <a:off x="2916238" y="1268413"/>
          <a:ext cx="368300" cy="368300"/>
        </p:xfrm>
        <a:graphic>
          <a:graphicData uri="http://schemas.openxmlformats.org/presentationml/2006/ole">
            <p:oleObj spid="_x0000_s78852" name="Document" r:id="rId7" imgW="1298520" imgH="1300680" progId="">
              <p:embed/>
            </p:oleObj>
          </a:graphicData>
        </a:graphic>
      </p:graphicFrame>
      <p:graphicFrame>
        <p:nvGraphicFramePr>
          <p:cNvPr id="7178" name="Object 10"/>
          <p:cNvGraphicFramePr>
            <a:graphicFrameLocks noChangeAspect="1"/>
          </p:cNvGraphicFramePr>
          <p:nvPr/>
        </p:nvGraphicFramePr>
        <p:xfrm>
          <a:off x="3419475" y="1268413"/>
          <a:ext cx="223838" cy="223837"/>
        </p:xfrm>
        <a:graphic>
          <a:graphicData uri="http://schemas.openxmlformats.org/presentationml/2006/ole">
            <p:oleObj spid="_x0000_s78853" name="Document" r:id="rId8" imgW="1298520" imgH="1300680" progId="">
              <p:embed/>
            </p:oleObj>
          </a:graphicData>
        </a:graphic>
      </p:graphicFrame>
      <p:pic>
        <p:nvPicPr>
          <p:cNvPr id="9" name="Picture 3" descr="E:\ch.jpg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7015908" y="4725144"/>
            <a:ext cx="1876572" cy="1935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7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7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 descr="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1979613" y="115888"/>
            <a:ext cx="7056437" cy="1009650"/>
          </a:xfrm>
          <a:solidFill>
            <a:srgbClr val="FFFF99"/>
          </a:solidFill>
          <a:ln>
            <a:solidFill>
              <a:schemeClr val="bg2"/>
            </a:solidFill>
          </a:ln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Century Schoolbook" pitchFamily="18" charset="0"/>
              </a:rPr>
              <a:t> </a:t>
            </a:r>
            <a:r>
              <a:rPr lang="ru-RU" b="1" dirty="0" smtClean="0">
                <a:latin typeface="Century Schoolbook" pitchFamily="18" charset="0"/>
              </a:rPr>
              <a:t>Что такое эксперимент?</a:t>
            </a:r>
            <a:endParaRPr lang="ru-RU" b="1" dirty="0">
              <a:latin typeface="Century Schoolbook" pitchFamily="18" charset="0"/>
            </a:endParaRP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619250" y="2133600"/>
            <a:ext cx="7273925" cy="3600450"/>
          </a:xfrm>
        </p:spPr>
        <p:txBody>
          <a:bodyPr/>
          <a:lstStyle/>
          <a:p>
            <a:pPr>
              <a:buNone/>
            </a:pPr>
            <a:r>
              <a:rPr lang="ru-RU" sz="2800" dirty="0" smtClean="0">
                <a:latin typeface="Century Schoolbook" pitchFamily="18" charset="0"/>
              </a:rPr>
              <a:t>                 </a:t>
            </a:r>
          </a:p>
          <a:p>
            <a:pPr>
              <a:buNone/>
            </a:pPr>
            <a:endParaRPr lang="ru-RU" sz="2800" dirty="0" smtClean="0">
              <a:latin typeface="Century Schoolbook" pitchFamily="18" charset="0"/>
            </a:endParaRPr>
          </a:p>
          <a:p>
            <a:pPr>
              <a:buNone/>
            </a:pPr>
            <a:r>
              <a:rPr lang="ru-RU" sz="2800" dirty="0" smtClean="0">
                <a:latin typeface="Century Schoolbook" pitchFamily="18" charset="0"/>
              </a:rPr>
              <a:t>    </a:t>
            </a:r>
            <a:r>
              <a:rPr lang="ru-RU" sz="3600" b="1" dirty="0" smtClean="0">
                <a:solidFill>
                  <a:srgbClr val="00863D"/>
                </a:solidFill>
                <a:latin typeface="Century Schoolbook" pitchFamily="18" charset="0"/>
              </a:rPr>
              <a:t>Это опыт, воспроизведение объекта познания, проверка гипотез и т.п.</a:t>
            </a:r>
            <a:endParaRPr lang="ru-RU" sz="3600" b="1" dirty="0">
              <a:solidFill>
                <a:srgbClr val="00863D"/>
              </a:solidFill>
              <a:latin typeface="Century Schoolbook" pitchFamily="18" charset="0"/>
            </a:endParaRPr>
          </a:p>
        </p:txBody>
      </p:sp>
      <p:graphicFrame>
        <p:nvGraphicFramePr>
          <p:cNvPr id="7174" name="Object 6"/>
          <p:cNvGraphicFramePr>
            <a:graphicFrameLocks noChangeAspect="1"/>
          </p:cNvGraphicFramePr>
          <p:nvPr>
            <p:ph sz="half" idx="2"/>
          </p:nvPr>
        </p:nvGraphicFramePr>
        <p:xfrm>
          <a:off x="1476375" y="1268413"/>
          <a:ext cx="873125" cy="873125"/>
        </p:xfrm>
        <a:graphic>
          <a:graphicData uri="http://schemas.openxmlformats.org/presentationml/2006/ole">
            <p:oleObj spid="_x0000_s23554" name="Document" r:id="rId4" imgW="1298520" imgH="1300680" progId="">
              <p:embed/>
            </p:oleObj>
          </a:graphicData>
        </a:graphic>
      </p:graphicFrame>
      <p:graphicFrame>
        <p:nvGraphicFramePr>
          <p:cNvPr id="7176" name="Object 8"/>
          <p:cNvGraphicFramePr>
            <a:graphicFrameLocks noChangeAspect="1"/>
          </p:cNvGraphicFramePr>
          <p:nvPr/>
        </p:nvGraphicFramePr>
        <p:xfrm>
          <a:off x="2268538" y="1268413"/>
          <a:ext cx="584200" cy="584200"/>
        </p:xfrm>
        <a:graphic>
          <a:graphicData uri="http://schemas.openxmlformats.org/presentationml/2006/ole">
            <p:oleObj spid="_x0000_s23555" name="Document" r:id="rId5" imgW="1298520" imgH="1300680" progId="">
              <p:embed/>
            </p:oleObj>
          </a:graphicData>
        </a:graphic>
      </p:graphicFrame>
      <p:graphicFrame>
        <p:nvGraphicFramePr>
          <p:cNvPr id="7177" name="Object 9"/>
          <p:cNvGraphicFramePr>
            <a:graphicFrameLocks noChangeAspect="1"/>
          </p:cNvGraphicFramePr>
          <p:nvPr/>
        </p:nvGraphicFramePr>
        <p:xfrm>
          <a:off x="2916238" y="1268413"/>
          <a:ext cx="368300" cy="368300"/>
        </p:xfrm>
        <a:graphic>
          <a:graphicData uri="http://schemas.openxmlformats.org/presentationml/2006/ole">
            <p:oleObj spid="_x0000_s23556" name="Document" r:id="rId6" imgW="1298520" imgH="1300680" progId="">
              <p:embed/>
            </p:oleObj>
          </a:graphicData>
        </a:graphic>
      </p:graphicFrame>
      <p:graphicFrame>
        <p:nvGraphicFramePr>
          <p:cNvPr id="7178" name="Object 10"/>
          <p:cNvGraphicFramePr>
            <a:graphicFrameLocks noChangeAspect="1"/>
          </p:cNvGraphicFramePr>
          <p:nvPr/>
        </p:nvGraphicFramePr>
        <p:xfrm>
          <a:off x="3419475" y="1268413"/>
          <a:ext cx="223838" cy="223837"/>
        </p:xfrm>
        <a:graphic>
          <a:graphicData uri="http://schemas.openxmlformats.org/presentationml/2006/ole">
            <p:oleObj spid="_x0000_s23557" name="Document" r:id="rId7" imgW="1298520" imgH="130068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 descr="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1979613" y="115888"/>
            <a:ext cx="7056437" cy="1009650"/>
          </a:xfrm>
          <a:solidFill>
            <a:srgbClr val="FFFF99"/>
          </a:solidFill>
          <a:ln>
            <a:solidFill>
              <a:schemeClr val="bg2"/>
            </a:solidFill>
          </a:ln>
        </p:spPr>
        <p:txBody>
          <a:bodyPr>
            <a:noAutofit/>
          </a:bodyPr>
          <a:lstStyle/>
          <a:p>
            <a:r>
              <a:rPr lang="ru-RU" sz="3200" b="1" dirty="0" smtClean="0">
                <a:latin typeface="Century Schoolbook" pitchFamily="18" charset="0"/>
              </a:rPr>
              <a:t>  Что такое экспериментирование?</a:t>
            </a:r>
            <a:endParaRPr lang="ru-RU" sz="3200" b="1" dirty="0">
              <a:latin typeface="Century Schoolbook" pitchFamily="18" charset="0"/>
            </a:endParaRP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619251" y="2133600"/>
            <a:ext cx="6337126" cy="1223392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sz="2800" dirty="0" smtClean="0">
                <a:latin typeface="Century Schoolbook" pitchFamily="18" charset="0"/>
              </a:rPr>
              <a:t>                 </a:t>
            </a:r>
          </a:p>
          <a:p>
            <a:pPr>
              <a:buNone/>
            </a:pPr>
            <a:endParaRPr lang="ru-RU" sz="2800" dirty="0" smtClean="0">
              <a:latin typeface="Century Schoolbook" pitchFamily="18" charset="0"/>
            </a:endParaRPr>
          </a:p>
          <a:p>
            <a:pPr>
              <a:buNone/>
            </a:pPr>
            <a:r>
              <a:rPr lang="ru-RU" sz="2800" dirty="0" smtClean="0">
                <a:latin typeface="Century Schoolbook" pitchFamily="18" charset="0"/>
              </a:rPr>
              <a:t>    </a:t>
            </a:r>
            <a:r>
              <a:rPr lang="ru-RU" sz="3600" b="1" dirty="0" smtClean="0">
                <a:solidFill>
                  <a:srgbClr val="00B050"/>
                </a:solidFill>
                <a:latin typeface="Century Schoolbook" pitchFamily="18" charset="0"/>
              </a:rPr>
              <a:t> </a:t>
            </a:r>
            <a:endParaRPr lang="ru-RU" sz="3600" b="1" dirty="0">
              <a:solidFill>
                <a:srgbClr val="00863D"/>
              </a:solidFill>
              <a:latin typeface="Century Schoolbook" pitchFamily="18" charset="0"/>
            </a:endParaRPr>
          </a:p>
        </p:txBody>
      </p:sp>
      <p:graphicFrame>
        <p:nvGraphicFramePr>
          <p:cNvPr id="7174" name="Object 6"/>
          <p:cNvGraphicFramePr>
            <a:graphicFrameLocks noChangeAspect="1"/>
          </p:cNvGraphicFramePr>
          <p:nvPr>
            <p:ph sz="half" idx="2"/>
          </p:nvPr>
        </p:nvGraphicFramePr>
        <p:xfrm>
          <a:off x="1476375" y="1268413"/>
          <a:ext cx="873125" cy="873125"/>
        </p:xfrm>
        <a:graphic>
          <a:graphicData uri="http://schemas.openxmlformats.org/presentationml/2006/ole">
            <p:oleObj spid="_x0000_s24578" name="Document" r:id="rId4" imgW="1298520" imgH="1300680" progId="">
              <p:embed/>
            </p:oleObj>
          </a:graphicData>
        </a:graphic>
      </p:graphicFrame>
      <p:graphicFrame>
        <p:nvGraphicFramePr>
          <p:cNvPr id="7176" name="Object 8"/>
          <p:cNvGraphicFramePr>
            <a:graphicFrameLocks noChangeAspect="1"/>
          </p:cNvGraphicFramePr>
          <p:nvPr/>
        </p:nvGraphicFramePr>
        <p:xfrm>
          <a:off x="2268538" y="1268413"/>
          <a:ext cx="584200" cy="584200"/>
        </p:xfrm>
        <a:graphic>
          <a:graphicData uri="http://schemas.openxmlformats.org/presentationml/2006/ole">
            <p:oleObj spid="_x0000_s24579" name="Document" r:id="rId5" imgW="1298520" imgH="1300680" progId="">
              <p:embed/>
            </p:oleObj>
          </a:graphicData>
        </a:graphic>
      </p:graphicFrame>
      <p:graphicFrame>
        <p:nvGraphicFramePr>
          <p:cNvPr id="7177" name="Object 9"/>
          <p:cNvGraphicFramePr>
            <a:graphicFrameLocks noChangeAspect="1"/>
          </p:cNvGraphicFramePr>
          <p:nvPr/>
        </p:nvGraphicFramePr>
        <p:xfrm>
          <a:off x="2916238" y="1268413"/>
          <a:ext cx="368300" cy="368300"/>
        </p:xfrm>
        <a:graphic>
          <a:graphicData uri="http://schemas.openxmlformats.org/presentationml/2006/ole">
            <p:oleObj spid="_x0000_s24580" name="Document" r:id="rId6" imgW="1298520" imgH="1300680" progId="">
              <p:embed/>
            </p:oleObj>
          </a:graphicData>
        </a:graphic>
      </p:graphicFrame>
      <p:graphicFrame>
        <p:nvGraphicFramePr>
          <p:cNvPr id="7178" name="Object 10"/>
          <p:cNvGraphicFramePr>
            <a:graphicFrameLocks noChangeAspect="1"/>
          </p:cNvGraphicFramePr>
          <p:nvPr/>
        </p:nvGraphicFramePr>
        <p:xfrm>
          <a:off x="3419475" y="1268413"/>
          <a:ext cx="223838" cy="223837"/>
        </p:xfrm>
        <a:graphic>
          <a:graphicData uri="http://schemas.openxmlformats.org/presentationml/2006/ole">
            <p:oleObj spid="_x0000_s24581" name="Document" r:id="rId7" imgW="1298520" imgH="1300680" progId="">
              <p:embed/>
            </p:oleObj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1763688" y="2276872"/>
            <a:ext cx="6984776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863D"/>
                </a:solidFill>
                <a:latin typeface="Century Schoolbook" pitchFamily="18" charset="0"/>
              </a:rPr>
              <a:t>Экспериментирование -  метод обучения, если применяется для передачи детям новых знаний; </a:t>
            </a:r>
          </a:p>
          <a:p>
            <a:endParaRPr lang="ru-RU" sz="2800" b="1" dirty="0">
              <a:solidFill>
                <a:srgbClr val="00863D"/>
              </a:solidFill>
              <a:latin typeface="Century Schoolbook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67544" y="3645024"/>
            <a:ext cx="842493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863D"/>
                </a:solidFill>
                <a:latin typeface="Century Schoolbook" pitchFamily="18" charset="0"/>
              </a:rPr>
              <a:t> </a:t>
            </a:r>
            <a:r>
              <a:rPr lang="ru-RU" b="1" dirty="0" smtClean="0">
                <a:solidFill>
                  <a:srgbClr val="00863D"/>
                </a:solidFill>
              </a:rPr>
              <a:t> </a:t>
            </a:r>
            <a:r>
              <a:rPr lang="ru-RU" sz="2400" b="1" dirty="0" smtClean="0">
                <a:solidFill>
                  <a:srgbClr val="00863D"/>
                </a:solidFill>
                <a:latin typeface="Century Schoolbook" pitchFamily="18" charset="0"/>
              </a:rPr>
              <a:t>форма организации педагогического процесса, если последний основан на методе экспериментирования; </a:t>
            </a:r>
            <a:endParaRPr lang="ru-RU" sz="2800" b="1" dirty="0" smtClean="0">
              <a:solidFill>
                <a:srgbClr val="00863D"/>
              </a:solidFill>
              <a:latin typeface="Century Schoolbook" pitchFamily="18" charset="0"/>
            </a:endParaRPr>
          </a:p>
          <a:p>
            <a:pPr algn="ctr">
              <a:buNone/>
            </a:pPr>
            <a:endParaRPr lang="ru-RU" sz="3600" b="1" dirty="0">
              <a:solidFill>
                <a:srgbClr val="00863D"/>
              </a:solidFill>
              <a:latin typeface="Century Schoolbook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23528" y="5013176"/>
            <a:ext cx="85689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863D"/>
                </a:solidFill>
                <a:latin typeface="Century Schoolbook" pitchFamily="18" charset="0"/>
              </a:rPr>
              <a:t>вид познавательной деятельности детей и        </a:t>
            </a:r>
          </a:p>
          <a:p>
            <a:pPr algn="ctr"/>
            <a:r>
              <a:rPr lang="ru-RU" sz="2400" b="1" dirty="0" smtClean="0">
                <a:solidFill>
                  <a:srgbClr val="00863D"/>
                </a:solidFill>
                <a:latin typeface="Century Schoolbook" pitchFamily="18" charset="0"/>
              </a:rPr>
              <a:t> взрослых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 descr="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1979613" y="115888"/>
            <a:ext cx="7056437" cy="1009650"/>
          </a:xfrm>
          <a:solidFill>
            <a:srgbClr val="FFFF99"/>
          </a:solidFill>
          <a:ln>
            <a:solidFill>
              <a:schemeClr val="bg2"/>
            </a:solidFill>
          </a:ln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Century Schoolbook" pitchFamily="18" charset="0"/>
              </a:rPr>
              <a:t> </a:t>
            </a:r>
            <a:r>
              <a:rPr lang="ru-RU" sz="3100" b="1" dirty="0" smtClean="0">
                <a:latin typeface="Century Schoolbook" pitchFamily="18" charset="0"/>
              </a:rPr>
              <a:t>Что  </a:t>
            </a:r>
            <a:r>
              <a:rPr lang="ru-RU" sz="3100" b="1" dirty="0" smtClean="0">
                <a:latin typeface="Century Schoolbook" pitchFamily="18" charset="0"/>
                <a:cs typeface="Arial" charset="0"/>
              </a:rPr>
              <a:t>является объектом познания детей дошкольного возраста?</a:t>
            </a:r>
            <a:endParaRPr lang="ru-RU" dirty="0">
              <a:latin typeface="Century Schoolbook" pitchFamily="18" charset="0"/>
            </a:endParaRP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2195735" y="2060848"/>
            <a:ext cx="6264697" cy="792088"/>
          </a:xfrm>
        </p:spPr>
        <p:txBody>
          <a:bodyPr>
            <a:normAutofit fontScale="25000" lnSpcReduction="20000"/>
          </a:bodyPr>
          <a:lstStyle/>
          <a:p>
            <a:pPr algn="just">
              <a:buNone/>
            </a:pPr>
            <a:r>
              <a:rPr lang="ru-RU" sz="2800" dirty="0" smtClean="0">
                <a:latin typeface="Century Schoolbook" pitchFamily="18" charset="0"/>
              </a:rPr>
              <a:t>    </a:t>
            </a:r>
            <a:r>
              <a:rPr lang="ru-RU" sz="12800" b="1" dirty="0" smtClean="0">
                <a:solidFill>
                  <a:srgbClr val="00863D"/>
                </a:solidFill>
                <a:latin typeface="Century Schoolbook" pitchFamily="18" charset="0"/>
              </a:rPr>
              <a:t>мир живой природы</a:t>
            </a:r>
            <a:endParaRPr lang="ru-RU" sz="3900" b="1" dirty="0" smtClean="0">
              <a:solidFill>
                <a:srgbClr val="00863D"/>
              </a:solidFill>
              <a:latin typeface="Century Schoolbook" pitchFamily="18" charset="0"/>
            </a:endParaRPr>
          </a:p>
          <a:p>
            <a:pPr>
              <a:buNone/>
            </a:pPr>
            <a:r>
              <a:rPr lang="ru-RU" sz="3900" b="1" dirty="0" smtClean="0">
                <a:latin typeface="Century Schoolbook" pitchFamily="18" charset="0"/>
              </a:rPr>
              <a:t> 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0863D"/>
                </a:solidFill>
                <a:latin typeface="Century Schoolbook" pitchFamily="18" charset="0"/>
              </a:rPr>
              <a:t> </a:t>
            </a:r>
          </a:p>
          <a:p>
            <a:pPr>
              <a:buNone/>
            </a:pPr>
            <a:endParaRPr lang="ru-RU" sz="2800" dirty="0" smtClean="0">
              <a:latin typeface="Century Schoolbook" pitchFamily="18" charset="0"/>
            </a:endParaRPr>
          </a:p>
          <a:p>
            <a:pPr>
              <a:buNone/>
            </a:pPr>
            <a:r>
              <a:rPr lang="ru-RU" sz="2800" dirty="0" smtClean="0">
                <a:latin typeface="Century Schoolbook" pitchFamily="18" charset="0"/>
              </a:rPr>
              <a:t>    </a:t>
            </a:r>
            <a:r>
              <a:rPr lang="ru-RU" sz="3600" b="1" dirty="0" smtClean="0">
                <a:solidFill>
                  <a:srgbClr val="00B050"/>
                </a:solidFill>
                <a:latin typeface="Century Schoolbook" pitchFamily="18" charset="0"/>
              </a:rPr>
              <a:t> </a:t>
            </a:r>
            <a:endParaRPr lang="ru-RU" sz="3600" b="1" dirty="0">
              <a:solidFill>
                <a:srgbClr val="00B050"/>
              </a:solidFill>
              <a:latin typeface="Century Schoolbook" pitchFamily="18" charset="0"/>
            </a:endParaRPr>
          </a:p>
        </p:txBody>
      </p:sp>
      <p:graphicFrame>
        <p:nvGraphicFramePr>
          <p:cNvPr id="7174" name="Object 6"/>
          <p:cNvGraphicFramePr>
            <a:graphicFrameLocks noChangeAspect="1"/>
          </p:cNvGraphicFramePr>
          <p:nvPr>
            <p:ph sz="half" idx="2"/>
          </p:nvPr>
        </p:nvGraphicFramePr>
        <p:xfrm>
          <a:off x="1476375" y="1268413"/>
          <a:ext cx="873125" cy="873125"/>
        </p:xfrm>
        <a:graphic>
          <a:graphicData uri="http://schemas.openxmlformats.org/presentationml/2006/ole">
            <p:oleObj spid="_x0000_s25602" name="Document" r:id="rId4" imgW="1298520" imgH="1300680" progId="">
              <p:embed/>
            </p:oleObj>
          </a:graphicData>
        </a:graphic>
      </p:graphicFrame>
      <p:graphicFrame>
        <p:nvGraphicFramePr>
          <p:cNvPr id="7176" name="Object 8"/>
          <p:cNvGraphicFramePr>
            <a:graphicFrameLocks noChangeAspect="1"/>
          </p:cNvGraphicFramePr>
          <p:nvPr/>
        </p:nvGraphicFramePr>
        <p:xfrm>
          <a:off x="2268538" y="1268413"/>
          <a:ext cx="584200" cy="584200"/>
        </p:xfrm>
        <a:graphic>
          <a:graphicData uri="http://schemas.openxmlformats.org/presentationml/2006/ole">
            <p:oleObj spid="_x0000_s25603" name="Document" r:id="rId5" imgW="1298520" imgH="1300680" progId="">
              <p:embed/>
            </p:oleObj>
          </a:graphicData>
        </a:graphic>
      </p:graphicFrame>
      <p:graphicFrame>
        <p:nvGraphicFramePr>
          <p:cNvPr id="7177" name="Object 9"/>
          <p:cNvGraphicFramePr>
            <a:graphicFrameLocks noChangeAspect="1"/>
          </p:cNvGraphicFramePr>
          <p:nvPr/>
        </p:nvGraphicFramePr>
        <p:xfrm>
          <a:off x="2916238" y="1268413"/>
          <a:ext cx="368300" cy="368300"/>
        </p:xfrm>
        <a:graphic>
          <a:graphicData uri="http://schemas.openxmlformats.org/presentationml/2006/ole">
            <p:oleObj spid="_x0000_s25604" name="Document" r:id="rId6" imgW="1298520" imgH="1300680" progId="">
              <p:embed/>
            </p:oleObj>
          </a:graphicData>
        </a:graphic>
      </p:graphicFrame>
      <p:graphicFrame>
        <p:nvGraphicFramePr>
          <p:cNvPr id="7178" name="Object 10"/>
          <p:cNvGraphicFramePr>
            <a:graphicFrameLocks noChangeAspect="1"/>
          </p:cNvGraphicFramePr>
          <p:nvPr/>
        </p:nvGraphicFramePr>
        <p:xfrm>
          <a:off x="3419475" y="1268413"/>
          <a:ext cx="223838" cy="223837"/>
        </p:xfrm>
        <a:graphic>
          <a:graphicData uri="http://schemas.openxmlformats.org/presentationml/2006/ole">
            <p:oleObj spid="_x0000_s25605" name="Document" r:id="rId7" imgW="1298520" imgH="1300680" progId="">
              <p:embed/>
            </p:oleObj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2286000" y="3105835"/>
            <a:ext cx="603041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00863D"/>
                </a:solidFill>
                <a:latin typeface="Century Schoolbook" pitchFamily="18" charset="0"/>
              </a:rPr>
              <a:t> </a:t>
            </a:r>
            <a:r>
              <a:rPr lang="ru-RU" sz="3200" b="1" dirty="0" smtClean="0">
                <a:solidFill>
                  <a:srgbClr val="00863D"/>
                </a:solidFill>
                <a:latin typeface="Century Schoolbook" pitchFamily="18" charset="0"/>
              </a:rPr>
              <a:t>мир неживой природы</a:t>
            </a:r>
            <a:endParaRPr lang="ru-RU" sz="2800" b="1" dirty="0" smtClean="0">
              <a:solidFill>
                <a:srgbClr val="00863D"/>
              </a:solidFill>
              <a:latin typeface="Century Schoolbook" pitchFamily="18" charset="0"/>
            </a:endParaRPr>
          </a:p>
          <a:p>
            <a:r>
              <a:rPr lang="ru-RU" sz="2800" b="1" dirty="0" smtClean="0">
                <a:latin typeface="Century Schoolbook" pitchFamily="18" charset="0"/>
              </a:rPr>
              <a:t> </a:t>
            </a:r>
            <a:endParaRPr lang="ru-RU" sz="28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00863D"/>
                </a:solidFill>
                <a:latin typeface="Century Schoolbook" pitchFamily="18" charset="0"/>
              </a:rPr>
              <a:t> 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286000" y="3105835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 smtClean="0">
                <a:solidFill>
                  <a:srgbClr val="00863D"/>
                </a:solidFill>
                <a:latin typeface="Century Schoolbook" pitchFamily="18" charset="0"/>
              </a:rPr>
              <a:t>  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2286000" y="3105834"/>
            <a:ext cx="60304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00863D"/>
                </a:solidFill>
                <a:latin typeface="Century Schoolbook" pitchFamily="18" charset="0"/>
              </a:rPr>
              <a:t> </a:t>
            </a:r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979712" y="3982998"/>
            <a:ext cx="648072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b="1" dirty="0" smtClean="0">
              <a:solidFill>
                <a:srgbClr val="00863D"/>
              </a:solidFill>
              <a:latin typeface="Century Schoolbook" pitchFamily="18" charset="0"/>
            </a:endParaRPr>
          </a:p>
          <a:p>
            <a:pPr algn="just"/>
            <a:r>
              <a:rPr lang="ru-RU" sz="3200" b="1" dirty="0" smtClean="0">
                <a:solidFill>
                  <a:srgbClr val="00863D"/>
                </a:solidFill>
                <a:latin typeface="Century Schoolbook" pitchFamily="18" charset="0"/>
              </a:rPr>
              <a:t>человек и рукотворный мир </a:t>
            </a:r>
          </a:p>
          <a:p>
            <a:r>
              <a:rPr lang="ru-RU" b="1" dirty="0" smtClean="0">
                <a:solidFill>
                  <a:srgbClr val="00863D"/>
                </a:solidFill>
                <a:latin typeface="Century Schoolbook" pitchFamily="18" charset="0"/>
              </a:rPr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 descr="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1979613" y="115888"/>
            <a:ext cx="7056437" cy="1009650"/>
          </a:xfrm>
          <a:solidFill>
            <a:srgbClr val="FFFF99"/>
          </a:solidFill>
          <a:ln>
            <a:solidFill>
              <a:schemeClr val="bg2"/>
            </a:solidFill>
          </a:ln>
        </p:spPr>
        <p:txBody>
          <a:bodyPr>
            <a:noAutofit/>
          </a:bodyPr>
          <a:lstStyle/>
          <a:p>
            <a:r>
              <a:rPr lang="ru-RU" sz="2800" b="1" dirty="0" smtClean="0">
                <a:latin typeface="Century Schoolbook" pitchFamily="18" charset="0"/>
              </a:rPr>
              <a:t>По каким принципам можно классифицировать эксперименты? </a:t>
            </a:r>
            <a:r>
              <a:rPr lang="ru-RU" sz="2800" dirty="0" smtClean="0">
                <a:latin typeface="Century Schoolbook" pitchFamily="18" charset="0"/>
              </a:rPr>
              <a:t>  </a:t>
            </a:r>
            <a:endParaRPr lang="ru-RU" sz="2800" dirty="0">
              <a:latin typeface="Century Schoolbook" pitchFamily="18" charset="0"/>
            </a:endParaRP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403648" y="2132856"/>
            <a:ext cx="7740352" cy="4148336"/>
          </a:xfrm>
        </p:spPr>
        <p:txBody>
          <a:bodyPr>
            <a:normAutofit/>
          </a:bodyPr>
          <a:lstStyle/>
          <a:p>
            <a:pPr>
              <a:buBlip>
                <a:blip r:embed="rId4"/>
              </a:buBlip>
            </a:pPr>
            <a:r>
              <a:rPr lang="ru-RU" sz="1800" b="1" dirty="0" smtClean="0">
                <a:solidFill>
                  <a:srgbClr val="00863D"/>
                </a:solidFill>
                <a:latin typeface="Century Schoolbook" pitchFamily="18" charset="0"/>
              </a:rPr>
              <a:t>По характеру объектов, используемых в эксперименте.</a:t>
            </a:r>
            <a:endParaRPr lang="ru-RU" sz="1800" b="1" dirty="0">
              <a:solidFill>
                <a:srgbClr val="00863D"/>
              </a:solidFill>
              <a:latin typeface="Century Schoolbook" pitchFamily="18" charset="0"/>
            </a:endParaRPr>
          </a:p>
          <a:p>
            <a:pPr>
              <a:buFontTx/>
              <a:buBlip>
                <a:blip r:embed="rId4"/>
              </a:buBlip>
            </a:pPr>
            <a:r>
              <a:rPr lang="ru-RU" sz="1800" b="1" dirty="0" smtClean="0">
                <a:solidFill>
                  <a:srgbClr val="00863D"/>
                </a:solidFill>
                <a:latin typeface="Century Schoolbook" pitchFamily="18" charset="0"/>
              </a:rPr>
              <a:t> По месту проведения опытов.</a:t>
            </a:r>
            <a:endParaRPr lang="ru-RU" sz="1800" b="1" dirty="0">
              <a:solidFill>
                <a:srgbClr val="00863D"/>
              </a:solidFill>
              <a:latin typeface="Century Schoolbook" pitchFamily="18" charset="0"/>
            </a:endParaRPr>
          </a:p>
          <a:p>
            <a:pPr>
              <a:buBlip>
                <a:blip r:embed="rId4"/>
              </a:buBlip>
            </a:pPr>
            <a:r>
              <a:rPr lang="ru-RU" sz="1800" b="1" dirty="0" smtClean="0">
                <a:solidFill>
                  <a:srgbClr val="00863D"/>
                </a:solidFill>
                <a:latin typeface="Century Schoolbook" pitchFamily="18" charset="0"/>
              </a:rPr>
              <a:t> По количеству детей.</a:t>
            </a:r>
            <a:endParaRPr lang="ru-RU" sz="1800" b="1" dirty="0">
              <a:solidFill>
                <a:srgbClr val="00863D"/>
              </a:solidFill>
              <a:latin typeface="Century Schoolbook" pitchFamily="18" charset="0"/>
            </a:endParaRPr>
          </a:p>
          <a:p>
            <a:pPr>
              <a:buFontTx/>
              <a:buBlip>
                <a:blip r:embed="rId4"/>
              </a:buBlip>
            </a:pPr>
            <a:r>
              <a:rPr lang="ru-RU" sz="1800" b="1" dirty="0" smtClean="0">
                <a:solidFill>
                  <a:srgbClr val="00863D"/>
                </a:solidFill>
                <a:latin typeface="Century Schoolbook" pitchFamily="18" charset="0"/>
              </a:rPr>
              <a:t> По причине их проведения.</a:t>
            </a:r>
          </a:p>
          <a:p>
            <a:pPr>
              <a:buBlip>
                <a:blip r:embed="rId4"/>
              </a:buBlip>
            </a:pPr>
            <a:r>
              <a:rPr lang="ru-RU" sz="1800" b="1" dirty="0" smtClean="0">
                <a:solidFill>
                  <a:srgbClr val="00863D"/>
                </a:solidFill>
                <a:latin typeface="Century Schoolbook" pitchFamily="18" charset="0"/>
              </a:rPr>
              <a:t> По характеру включения в педагогический процесс.</a:t>
            </a:r>
          </a:p>
          <a:p>
            <a:pPr>
              <a:buBlip>
                <a:blip r:embed="rId4"/>
              </a:buBlip>
            </a:pPr>
            <a:r>
              <a:rPr lang="ru-RU" sz="1800" b="1" dirty="0" smtClean="0">
                <a:solidFill>
                  <a:srgbClr val="00863D"/>
                </a:solidFill>
                <a:latin typeface="Century Schoolbook" pitchFamily="18" charset="0"/>
              </a:rPr>
              <a:t> По продолжительности.</a:t>
            </a:r>
          </a:p>
          <a:p>
            <a:pPr>
              <a:buBlip>
                <a:blip r:embed="rId4"/>
              </a:buBlip>
            </a:pPr>
            <a:r>
              <a:rPr lang="ru-RU" sz="1800" b="1" dirty="0" smtClean="0">
                <a:solidFill>
                  <a:srgbClr val="00863D"/>
                </a:solidFill>
                <a:latin typeface="Century Schoolbook" pitchFamily="18" charset="0"/>
              </a:rPr>
              <a:t> По количеству наблюдений за одним и </a:t>
            </a:r>
            <a:r>
              <a:rPr lang="ru-RU" sz="1600" b="1" dirty="0" smtClean="0">
                <a:solidFill>
                  <a:srgbClr val="00863D"/>
                </a:solidFill>
                <a:latin typeface="Century Schoolbook" pitchFamily="18" charset="0"/>
              </a:rPr>
              <a:t>тем</a:t>
            </a:r>
            <a:r>
              <a:rPr lang="ru-RU" sz="1800" b="1" dirty="0" smtClean="0">
                <a:solidFill>
                  <a:srgbClr val="00863D"/>
                </a:solidFill>
                <a:latin typeface="Century Schoolbook" pitchFamily="18" charset="0"/>
              </a:rPr>
              <a:t> же объектом.</a:t>
            </a:r>
          </a:p>
          <a:p>
            <a:pPr>
              <a:buBlip>
                <a:blip r:embed="rId4"/>
              </a:buBlip>
            </a:pPr>
            <a:r>
              <a:rPr lang="ru-RU" sz="1800" b="1" dirty="0" smtClean="0">
                <a:solidFill>
                  <a:srgbClr val="00863D"/>
                </a:solidFill>
                <a:latin typeface="Century Schoolbook" pitchFamily="18" charset="0"/>
              </a:rPr>
              <a:t> По месту в цикле.</a:t>
            </a:r>
          </a:p>
          <a:p>
            <a:pPr>
              <a:buBlip>
                <a:blip r:embed="rId4"/>
              </a:buBlip>
            </a:pPr>
            <a:r>
              <a:rPr lang="ru-RU" sz="1800" b="1" dirty="0" smtClean="0">
                <a:solidFill>
                  <a:srgbClr val="00863D"/>
                </a:solidFill>
                <a:latin typeface="Century Schoolbook" pitchFamily="18" charset="0"/>
              </a:rPr>
              <a:t> По характеру мыслительных операций.</a:t>
            </a:r>
          </a:p>
          <a:p>
            <a:pPr>
              <a:buBlip>
                <a:blip r:embed="rId4"/>
              </a:buBlip>
            </a:pPr>
            <a:r>
              <a:rPr lang="ru-RU" sz="1800" b="1" dirty="0" smtClean="0">
                <a:solidFill>
                  <a:srgbClr val="00863D"/>
                </a:solidFill>
                <a:latin typeface="Century Schoolbook" pitchFamily="18" charset="0"/>
              </a:rPr>
              <a:t> По характеру познавательной деятельности детей.</a:t>
            </a:r>
          </a:p>
          <a:p>
            <a:pPr>
              <a:buBlip>
                <a:blip r:embed="rId4"/>
              </a:buBlip>
            </a:pPr>
            <a:r>
              <a:rPr lang="ru-RU" sz="1800" b="1" dirty="0" smtClean="0">
                <a:solidFill>
                  <a:srgbClr val="00863D"/>
                </a:solidFill>
                <a:latin typeface="Century Schoolbook" pitchFamily="18" charset="0"/>
              </a:rPr>
              <a:t> По способу применения в аудитории</a:t>
            </a:r>
            <a:r>
              <a:rPr lang="ru-RU" sz="1800" dirty="0" smtClean="0">
                <a:solidFill>
                  <a:srgbClr val="00863D"/>
                </a:solidFill>
                <a:latin typeface="Century Schoolbook" pitchFamily="18" charset="0"/>
              </a:rPr>
              <a:t>.</a:t>
            </a:r>
            <a:r>
              <a:rPr lang="ru-RU" sz="1800" dirty="0" smtClean="0">
                <a:solidFill>
                  <a:srgbClr val="00863D"/>
                </a:solidFill>
              </a:rPr>
              <a:t> </a:t>
            </a:r>
          </a:p>
          <a:p>
            <a:pPr>
              <a:buBlip>
                <a:blip r:embed="rId4"/>
              </a:buBlip>
            </a:pPr>
            <a:endParaRPr lang="ru-RU" sz="2000" dirty="0" smtClean="0"/>
          </a:p>
          <a:p>
            <a:pPr>
              <a:buBlip>
                <a:blip r:embed="rId4"/>
              </a:buBlip>
            </a:pPr>
            <a:endParaRPr lang="ru-RU" sz="2400" dirty="0" smtClean="0"/>
          </a:p>
          <a:p>
            <a:pPr>
              <a:buBlip>
                <a:blip r:embed="rId4"/>
              </a:buBlip>
            </a:pPr>
            <a:endParaRPr lang="ru-RU" sz="2800" dirty="0" smtClean="0"/>
          </a:p>
          <a:p>
            <a:pPr>
              <a:buBlip>
                <a:blip r:embed="rId4"/>
              </a:buBlip>
            </a:pPr>
            <a:endParaRPr lang="ru-RU" sz="2800" dirty="0" smtClean="0"/>
          </a:p>
          <a:p>
            <a:pPr>
              <a:buFontTx/>
              <a:buBlip>
                <a:blip r:embed="rId4"/>
              </a:buBlip>
            </a:pPr>
            <a:endParaRPr lang="ru-RU" sz="2800" dirty="0">
              <a:latin typeface="Century Schoolbook" pitchFamily="18" charset="0"/>
            </a:endParaRPr>
          </a:p>
        </p:txBody>
      </p:sp>
      <p:graphicFrame>
        <p:nvGraphicFramePr>
          <p:cNvPr id="7174" name="Object 6"/>
          <p:cNvGraphicFramePr>
            <a:graphicFrameLocks noChangeAspect="1"/>
          </p:cNvGraphicFramePr>
          <p:nvPr>
            <p:ph sz="half" idx="2"/>
          </p:nvPr>
        </p:nvGraphicFramePr>
        <p:xfrm>
          <a:off x="1476375" y="1268413"/>
          <a:ext cx="873125" cy="873125"/>
        </p:xfrm>
        <a:graphic>
          <a:graphicData uri="http://schemas.openxmlformats.org/presentationml/2006/ole">
            <p:oleObj spid="_x0000_s26626" name="Document" r:id="rId5" imgW="1298520" imgH="1300680" progId="">
              <p:embed/>
            </p:oleObj>
          </a:graphicData>
        </a:graphic>
      </p:graphicFrame>
      <p:graphicFrame>
        <p:nvGraphicFramePr>
          <p:cNvPr id="7176" name="Object 8"/>
          <p:cNvGraphicFramePr>
            <a:graphicFrameLocks noChangeAspect="1"/>
          </p:cNvGraphicFramePr>
          <p:nvPr/>
        </p:nvGraphicFramePr>
        <p:xfrm>
          <a:off x="2268538" y="1268413"/>
          <a:ext cx="584200" cy="584200"/>
        </p:xfrm>
        <a:graphic>
          <a:graphicData uri="http://schemas.openxmlformats.org/presentationml/2006/ole">
            <p:oleObj spid="_x0000_s26627" name="Document" r:id="rId6" imgW="1298520" imgH="1300680" progId="">
              <p:embed/>
            </p:oleObj>
          </a:graphicData>
        </a:graphic>
      </p:graphicFrame>
      <p:graphicFrame>
        <p:nvGraphicFramePr>
          <p:cNvPr id="7177" name="Object 9"/>
          <p:cNvGraphicFramePr>
            <a:graphicFrameLocks noChangeAspect="1"/>
          </p:cNvGraphicFramePr>
          <p:nvPr/>
        </p:nvGraphicFramePr>
        <p:xfrm>
          <a:off x="2916238" y="1268413"/>
          <a:ext cx="368300" cy="368300"/>
        </p:xfrm>
        <a:graphic>
          <a:graphicData uri="http://schemas.openxmlformats.org/presentationml/2006/ole">
            <p:oleObj spid="_x0000_s26628" name="Document" r:id="rId7" imgW="1298520" imgH="1300680" progId="">
              <p:embed/>
            </p:oleObj>
          </a:graphicData>
        </a:graphic>
      </p:graphicFrame>
      <p:graphicFrame>
        <p:nvGraphicFramePr>
          <p:cNvPr id="7178" name="Object 10"/>
          <p:cNvGraphicFramePr>
            <a:graphicFrameLocks noChangeAspect="1"/>
          </p:cNvGraphicFramePr>
          <p:nvPr/>
        </p:nvGraphicFramePr>
        <p:xfrm>
          <a:off x="3419475" y="1268413"/>
          <a:ext cx="223838" cy="223837"/>
        </p:xfrm>
        <a:graphic>
          <a:graphicData uri="http://schemas.openxmlformats.org/presentationml/2006/ole">
            <p:oleObj spid="_x0000_s26629" name="Document" r:id="rId8" imgW="1298520" imgH="130068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7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7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7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7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71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717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71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717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 descr="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1979613" y="115888"/>
            <a:ext cx="7056437" cy="1009650"/>
          </a:xfrm>
          <a:solidFill>
            <a:srgbClr val="FFFF99"/>
          </a:solidFill>
          <a:ln>
            <a:solidFill>
              <a:schemeClr val="bg2"/>
            </a:solidFill>
          </a:ln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Century Schoolbook" pitchFamily="18" charset="0"/>
              </a:rPr>
              <a:t>  </a:t>
            </a:r>
            <a:r>
              <a:rPr lang="ru-RU" sz="3100" b="1" dirty="0" smtClean="0">
                <a:latin typeface="Century Schoolbook" pitchFamily="18" charset="0"/>
              </a:rPr>
              <a:t>Выстроить последовательность детского экспериментирования</a:t>
            </a:r>
            <a:endParaRPr lang="ru-RU" b="1" dirty="0">
              <a:latin typeface="Century Schoolbook" pitchFamily="18" charset="0"/>
            </a:endParaRP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619250" y="2133600"/>
            <a:ext cx="7273925" cy="3600450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2800" dirty="0" smtClean="0">
                <a:latin typeface="Century Schoolbook" pitchFamily="18" charset="0"/>
              </a:rPr>
              <a:t>                 </a:t>
            </a:r>
          </a:p>
          <a:p>
            <a:pPr algn="ctr">
              <a:buNone/>
            </a:pPr>
            <a:r>
              <a:rPr lang="ru-RU" sz="14400" b="1" dirty="0" smtClean="0">
                <a:solidFill>
                  <a:srgbClr val="00863D"/>
                </a:solidFill>
                <a:latin typeface="Century Schoolbook" pitchFamily="18" charset="0"/>
              </a:rPr>
              <a:t>выдвижение гипотезы</a:t>
            </a:r>
          </a:p>
          <a:p>
            <a:pPr algn="ctr">
              <a:buNone/>
            </a:pPr>
            <a:r>
              <a:rPr lang="ru-RU" sz="14400" b="1" dirty="0" smtClean="0">
                <a:solidFill>
                  <a:srgbClr val="00863D"/>
                </a:solidFill>
                <a:latin typeface="Century Schoolbook" pitchFamily="18" charset="0"/>
              </a:rPr>
              <a:t>проверка предположения</a:t>
            </a:r>
          </a:p>
          <a:p>
            <a:pPr algn="ctr">
              <a:buNone/>
            </a:pPr>
            <a:r>
              <a:rPr lang="ru-RU" sz="14400" b="1" dirty="0" smtClean="0">
                <a:solidFill>
                  <a:srgbClr val="00863D"/>
                </a:solidFill>
                <a:latin typeface="Century Schoolbook" pitchFamily="18" charset="0"/>
              </a:rPr>
              <a:t>целеполагание</a:t>
            </a:r>
          </a:p>
          <a:p>
            <a:pPr algn="ctr">
              <a:buNone/>
            </a:pPr>
            <a:r>
              <a:rPr lang="ru-RU" sz="14400" b="1" dirty="0" smtClean="0">
                <a:solidFill>
                  <a:srgbClr val="00863D"/>
                </a:solidFill>
                <a:latin typeface="Century Schoolbook" pitchFamily="18" charset="0"/>
              </a:rPr>
              <a:t>проблемная ситуация</a:t>
            </a:r>
          </a:p>
          <a:p>
            <a:pPr algn="ctr">
              <a:buNone/>
            </a:pPr>
            <a:r>
              <a:rPr lang="ru-RU" sz="14400" b="1" dirty="0" smtClean="0">
                <a:solidFill>
                  <a:srgbClr val="00863D"/>
                </a:solidFill>
                <a:latin typeface="Century Schoolbook" pitchFamily="18" charset="0"/>
              </a:rPr>
              <a:t>формулировка вывода</a:t>
            </a:r>
          </a:p>
          <a:p>
            <a:pPr algn="ctr">
              <a:buNone/>
            </a:pPr>
            <a:r>
              <a:rPr lang="ru-RU" sz="14400" b="1" dirty="0" smtClean="0">
                <a:solidFill>
                  <a:srgbClr val="00863D"/>
                </a:solidFill>
                <a:latin typeface="Century Schoolbook" pitchFamily="18" charset="0"/>
              </a:rPr>
              <a:t>новая гипотеза</a:t>
            </a:r>
          </a:p>
          <a:p>
            <a:pPr>
              <a:buNone/>
            </a:pPr>
            <a:endParaRPr lang="ru-RU" sz="2800" dirty="0" smtClean="0">
              <a:solidFill>
                <a:srgbClr val="FF0000"/>
              </a:solidFill>
              <a:latin typeface="Calibri" pitchFamily="34" charset="0"/>
            </a:endParaRPr>
          </a:p>
          <a:p>
            <a:pPr>
              <a:buNone/>
            </a:pPr>
            <a:endParaRPr lang="ru-RU" sz="2800" dirty="0" smtClean="0">
              <a:latin typeface="Century Schoolbook" pitchFamily="18" charset="0"/>
            </a:endParaRPr>
          </a:p>
          <a:p>
            <a:pPr>
              <a:buNone/>
            </a:pPr>
            <a:r>
              <a:rPr lang="ru-RU" sz="2800" dirty="0" smtClean="0">
                <a:latin typeface="Century Schoolbook" pitchFamily="18" charset="0"/>
              </a:rPr>
              <a:t> </a:t>
            </a:r>
            <a:endParaRPr lang="ru-RU" sz="3600" b="1" dirty="0">
              <a:solidFill>
                <a:srgbClr val="00B050"/>
              </a:solidFill>
              <a:latin typeface="Century Schoolbook" pitchFamily="18" charset="0"/>
            </a:endParaRPr>
          </a:p>
        </p:txBody>
      </p:sp>
      <p:graphicFrame>
        <p:nvGraphicFramePr>
          <p:cNvPr id="7174" name="Object 6"/>
          <p:cNvGraphicFramePr>
            <a:graphicFrameLocks noChangeAspect="1"/>
          </p:cNvGraphicFramePr>
          <p:nvPr>
            <p:ph sz="half" idx="2"/>
          </p:nvPr>
        </p:nvGraphicFramePr>
        <p:xfrm>
          <a:off x="1476375" y="1268413"/>
          <a:ext cx="873125" cy="873125"/>
        </p:xfrm>
        <a:graphic>
          <a:graphicData uri="http://schemas.openxmlformats.org/presentationml/2006/ole">
            <p:oleObj spid="_x0000_s27650" name="Document" r:id="rId4" imgW="1298520" imgH="1300680" progId="">
              <p:embed/>
            </p:oleObj>
          </a:graphicData>
        </a:graphic>
      </p:graphicFrame>
      <p:graphicFrame>
        <p:nvGraphicFramePr>
          <p:cNvPr id="7176" name="Object 8"/>
          <p:cNvGraphicFramePr>
            <a:graphicFrameLocks noChangeAspect="1"/>
          </p:cNvGraphicFramePr>
          <p:nvPr/>
        </p:nvGraphicFramePr>
        <p:xfrm>
          <a:off x="2268538" y="1268413"/>
          <a:ext cx="584200" cy="584200"/>
        </p:xfrm>
        <a:graphic>
          <a:graphicData uri="http://schemas.openxmlformats.org/presentationml/2006/ole">
            <p:oleObj spid="_x0000_s27651" name="Document" r:id="rId5" imgW="1298520" imgH="1300680" progId="">
              <p:embed/>
            </p:oleObj>
          </a:graphicData>
        </a:graphic>
      </p:graphicFrame>
      <p:graphicFrame>
        <p:nvGraphicFramePr>
          <p:cNvPr id="7177" name="Object 9"/>
          <p:cNvGraphicFramePr>
            <a:graphicFrameLocks noChangeAspect="1"/>
          </p:cNvGraphicFramePr>
          <p:nvPr/>
        </p:nvGraphicFramePr>
        <p:xfrm>
          <a:off x="2916238" y="1268413"/>
          <a:ext cx="368300" cy="368300"/>
        </p:xfrm>
        <a:graphic>
          <a:graphicData uri="http://schemas.openxmlformats.org/presentationml/2006/ole">
            <p:oleObj spid="_x0000_s27652" name="Document" r:id="rId6" imgW="1298520" imgH="1300680" progId="">
              <p:embed/>
            </p:oleObj>
          </a:graphicData>
        </a:graphic>
      </p:graphicFrame>
      <p:graphicFrame>
        <p:nvGraphicFramePr>
          <p:cNvPr id="7178" name="Object 10"/>
          <p:cNvGraphicFramePr>
            <a:graphicFrameLocks noChangeAspect="1"/>
          </p:cNvGraphicFramePr>
          <p:nvPr/>
        </p:nvGraphicFramePr>
        <p:xfrm>
          <a:off x="3419475" y="1268413"/>
          <a:ext cx="223838" cy="223837"/>
        </p:xfrm>
        <a:graphic>
          <a:graphicData uri="http://schemas.openxmlformats.org/presentationml/2006/ole">
            <p:oleObj spid="_x0000_s27653" name="Document" r:id="rId7" imgW="1298520" imgH="130068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 descr="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1979613" y="115888"/>
            <a:ext cx="7056437" cy="1009650"/>
          </a:xfrm>
          <a:solidFill>
            <a:srgbClr val="FFFF99"/>
          </a:solidFill>
          <a:ln>
            <a:solidFill>
              <a:schemeClr val="bg2"/>
            </a:solidFill>
          </a:ln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Century Schoolbook" pitchFamily="18" charset="0"/>
              </a:rPr>
              <a:t>  </a:t>
            </a:r>
            <a:r>
              <a:rPr lang="ru-RU" sz="3100" b="1" dirty="0" smtClean="0">
                <a:latin typeface="Century Schoolbook" pitchFamily="18" charset="0"/>
              </a:rPr>
              <a:t>Правильная последовательность детского экспериментирования</a:t>
            </a:r>
            <a:endParaRPr lang="ru-RU" sz="3100" b="1" dirty="0">
              <a:latin typeface="Century Schoolbook" pitchFamily="18" charset="0"/>
            </a:endParaRP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619250" y="2133600"/>
            <a:ext cx="7273925" cy="3600450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2800" dirty="0" smtClean="0">
                <a:latin typeface="Century Schoolbook" pitchFamily="18" charset="0"/>
              </a:rPr>
              <a:t>                 </a:t>
            </a:r>
          </a:p>
          <a:p>
            <a:pPr lvl="0">
              <a:buNone/>
            </a:pPr>
            <a:r>
              <a:rPr lang="ru-RU" sz="9600" dirty="0" smtClean="0"/>
              <a:t>  </a:t>
            </a:r>
            <a:r>
              <a:rPr lang="ru-RU" sz="9600" b="1" dirty="0" smtClean="0">
                <a:solidFill>
                  <a:srgbClr val="00863D"/>
                </a:solidFill>
                <a:latin typeface="Century Schoolbook" pitchFamily="18" charset="0"/>
              </a:rPr>
              <a:t>1. Проблемная ситуация.</a:t>
            </a:r>
          </a:p>
          <a:p>
            <a:pPr lvl="0">
              <a:buNone/>
            </a:pPr>
            <a:r>
              <a:rPr lang="ru-RU" sz="9600" b="1" dirty="0" smtClean="0">
                <a:solidFill>
                  <a:srgbClr val="00863D"/>
                </a:solidFill>
                <a:latin typeface="Century Schoolbook" pitchFamily="18" charset="0"/>
              </a:rPr>
              <a:t>  2. Целеполагание.</a:t>
            </a:r>
          </a:p>
          <a:p>
            <a:pPr lvl="0">
              <a:buNone/>
            </a:pPr>
            <a:r>
              <a:rPr lang="ru-RU" sz="9600" b="1" dirty="0" smtClean="0">
                <a:solidFill>
                  <a:srgbClr val="00863D"/>
                </a:solidFill>
                <a:latin typeface="Century Schoolbook" pitchFamily="18" charset="0"/>
              </a:rPr>
              <a:t>  3. Выдвижение гипотез.</a:t>
            </a:r>
          </a:p>
          <a:p>
            <a:pPr lvl="0">
              <a:buNone/>
            </a:pPr>
            <a:r>
              <a:rPr lang="ru-RU" sz="9600" b="1" dirty="0" smtClean="0">
                <a:solidFill>
                  <a:srgbClr val="00863D"/>
                </a:solidFill>
                <a:latin typeface="Century Schoolbook" pitchFamily="18" charset="0"/>
              </a:rPr>
              <a:t>  4. Проверка предположения.</a:t>
            </a:r>
          </a:p>
          <a:p>
            <a:pPr>
              <a:buNone/>
            </a:pPr>
            <a:r>
              <a:rPr lang="ru-RU" sz="9600" b="1" dirty="0" smtClean="0">
                <a:solidFill>
                  <a:srgbClr val="00863D"/>
                </a:solidFill>
                <a:latin typeface="Century Schoolbook" pitchFamily="18" charset="0"/>
              </a:rPr>
              <a:t>  5. Если предположение подтвердилось:       </a:t>
            </a:r>
          </a:p>
          <a:p>
            <a:pPr>
              <a:buNone/>
            </a:pPr>
            <a:r>
              <a:rPr lang="ru-RU" sz="9600" b="1" dirty="0" smtClean="0">
                <a:solidFill>
                  <a:srgbClr val="00863D"/>
                </a:solidFill>
                <a:latin typeface="Century Schoolbook" pitchFamily="18" charset="0"/>
              </a:rPr>
              <a:t>        формулировка вывода.</a:t>
            </a:r>
          </a:p>
          <a:p>
            <a:pPr>
              <a:buNone/>
            </a:pPr>
            <a:r>
              <a:rPr lang="ru-RU" sz="9600" b="1" dirty="0" smtClean="0">
                <a:solidFill>
                  <a:srgbClr val="00863D"/>
                </a:solidFill>
                <a:latin typeface="Century Schoolbook" pitchFamily="18" charset="0"/>
              </a:rPr>
              <a:t>  6. Если предположение не подтвердилось:                                             </a:t>
            </a:r>
          </a:p>
          <a:p>
            <a:pPr>
              <a:buNone/>
            </a:pPr>
            <a:r>
              <a:rPr lang="ru-RU" sz="9600" b="1" dirty="0" smtClean="0">
                <a:solidFill>
                  <a:srgbClr val="00863D"/>
                </a:solidFill>
                <a:latin typeface="Century Schoolbook" pitchFamily="18" charset="0"/>
              </a:rPr>
              <a:t>      возникновение  новой гипотезы</a:t>
            </a:r>
          </a:p>
          <a:p>
            <a:pPr>
              <a:buNone/>
            </a:pPr>
            <a:r>
              <a:rPr lang="ru-RU" sz="3600" dirty="0" smtClean="0">
                <a:solidFill>
                  <a:srgbClr val="00863D"/>
                </a:solidFill>
                <a:latin typeface="Century Schoolbook" pitchFamily="18" charset="0"/>
              </a:rPr>
              <a:t>    </a:t>
            </a:r>
            <a:endParaRPr lang="ru-RU" sz="3600" b="1" dirty="0">
              <a:solidFill>
                <a:srgbClr val="00863D"/>
              </a:solidFill>
              <a:latin typeface="Century Schoolbook" pitchFamily="18" charset="0"/>
            </a:endParaRPr>
          </a:p>
        </p:txBody>
      </p:sp>
      <p:graphicFrame>
        <p:nvGraphicFramePr>
          <p:cNvPr id="7174" name="Object 6"/>
          <p:cNvGraphicFramePr>
            <a:graphicFrameLocks noChangeAspect="1"/>
          </p:cNvGraphicFramePr>
          <p:nvPr>
            <p:ph sz="half" idx="2"/>
          </p:nvPr>
        </p:nvGraphicFramePr>
        <p:xfrm>
          <a:off x="1476375" y="1268413"/>
          <a:ext cx="873125" cy="873125"/>
        </p:xfrm>
        <a:graphic>
          <a:graphicData uri="http://schemas.openxmlformats.org/presentationml/2006/ole">
            <p:oleObj spid="_x0000_s28674" name="Document" r:id="rId4" imgW="1298520" imgH="1300680" progId="">
              <p:embed/>
            </p:oleObj>
          </a:graphicData>
        </a:graphic>
      </p:graphicFrame>
      <p:graphicFrame>
        <p:nvGraphicFramePr>
          <p:cNvPr id="7176" name="Object 8"/>
          <p:cNvGraphicFramePr>
            <a:graphicFrameLocks noChangeAspect="1"/>
          </p:cNvGraphicFramePr>
          <p:nvPr/>
        </p:nvGraphicFramePr>
        <p:xfrm>
          <a:off x="2268538" y="1268413"/>
          <a:ext cx="584200" cy="584200"/>
        </p:xfrm>
        <a:graphic>
          <a:graphicData uri="http://schemas.openxmlformats.org/presentationml/2006/ole">
            <p:oleObj spid="_x0000_s28675" name="Document" r:id="rId5" imgW="1298520" imgH="1300680" progId="">
              <p:embed/>
            </p:oleObj>
          </a:graphicData>
        </a:graphic>
      </p:graphicFrame>
      <p:graphicFrame>
        <p:nvGraphicFramePr>
          <p:cNvPr id="7177" name="Object 9"/>
          <p:cNvGraphicFramePr>
            <a:graphicFrameLocks noChangeAspect="1"/>
          </p:cNvGraphicFramePr>
          <p:nvPr/>
        </p:nvGraphicFramePr>
        <p:xfrm>
          <a:off x="2916238" y="1268413"/>
          <a:ext cx="368300" cy="368300"/>
        </p:xfrm>
        <a:graphic>
          <a:graphicData uri="http://schemas.openxmlformats.org/presentationml/2006/ole">
            <p:oleObj spid="_x0000_s28676" name="Document" r:id="rId6" imgW="1298520" imgH="1300680" progId="">
              <p:embed/>
            </p:oleObj>
          </a:graphicData>
        </a:graphic>
      </p:graphicFrame>
      <p:graphicFrame>
        <p:nvGraphicFramePr>
          <p:cNvPr id="7178" name="Object 10"/>
          <p:cNvGraphicFramePr>
            <a:graphicFrameLocks noChangeAspect="1"/>
          </p:cNvGraphicFramePr>
          <p:nvPr/>
        </p:nvGraphicFramePr>
        <p:xfrm>
          <a:off x="3419475" y="1268413"/>
          <a:ext cx="223838" cy="223837"/>
        </p:xfrm>
        <a:graphic>
          <a:graphicData uri="http://schemas.openxmlformats.org/presentationml/2006/ole">
            <p:oleObj spid="_x0000_s28677" name="Document" r:id="rId7" imgW="1298520" imgH="130068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7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71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7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71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 descr="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1979613" y="115888"/>
            <a:ext cx="7056437" cy="1080864"/>
          </a:xfrm>
          <a:solidFill>
            <a:srgbClr val="FFFF99"/>
          </a:solidFill>
          <a:ln>
            <a:solidFill>
              <a:schemeClr val="bg2"/>
            </a:solidFill>
          </a:ln>
        </p:spPr>
        <p:txBody>
          <a:bodyPr>
            <a:normAutofit fontScale="90000"/>
          </a:bodyPr>
          <a:lstStyle/>
          <a:p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700" b="1" dirty="0" smtClean="0"/>
              <a:t>Какие интегративные качества личности развиваются у ребенка в процессе экспериментирования</a:t>
            </a:r>
            <a:r>
              <a:rPr lang="ru-RU" sz="2700" dirty="0" smtClean="0"/>
              <a:t>?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latin typeface="Century Schoolbook" pitchFamily="18" charset="0"/>
              </a:rPr>
              <a:t>  </a:t>
            </a:r>
            <a:endParaRPr lang="ru-RU" dirty="0">
              <a:latin typeface="Century Schoolbook" pitchFamily="18" charset="0"/>
            </a:endParaRP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2051720" y="2133600"/>
            <a:ext cx="5904656" cy="3527648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2800" dirty="0" smtClean="0">
                <a:latin typeface="Century Schoolbook" pitchFamily="18" charset="0"/>
              </a:rPr>
              <a:t>                 </a:t>
            </a:r>
          </a:p>
          <a:p>
            <a:pPr>
              <a:buNone/>
            </a:pPr>
            <a:endParaRPr lang="ru-RU" sz="2800" dirty="0" smtClean="0">
              <a:latin typeface="Century Schoolbook" pitchFamily="18" charset="0"/>
            </a:endParaRPr>
          </a:p>
          <a:p>
            <a:pPr algn="ctr">
              <a:buNone/>
            </a:pPr>
            <a:r>
              <a:rPr lang="ru-RU" sz="2800" b="1" dirty="0" smtClean="0">
                <a:solidFill>
                  <a:srgbClr val="00863D"/>
                </a:solidFill>
                <a:latin typeface="Century Schoolbook" pitchFamily="18" charset="0"/>
              </a:rPr>
              <a:t> </a:t>
            </a:r>
            <a:r>
              <a:rPr lang="ru-RU" sz="1800" b="1" dirty="0" smtClean="0">
                <a:solidFill>
                  <a:srgbClr val="00863D"/>
                </a:solidFill>
              </a:rPr>
              <a:t> </a:t>
            </a:r>
            <a:r>
              <a:rPr lang="ru-RU" sz="9600" b="1" dirty="0" smtClean="0">
                <a:solidFill>
                  <a:srgbClr val="00863D"/>
                </a:solidFill>
                <a:latin typeface="Century Schoolbook" pitchFamily="18" charset="0"/>
              </a:rPr>
              <a:t>Любознательный-активный, способный решать интеллектуальные задачи (проблемы) адекватные возрасту, способный управлять своим поведением, овладевший средствами общения и способами взаимодействия со взрослыми и сверстниками</a:t>
            </a:r>
            <a:endParaRPr lang="ru-RU" sz="3600" b="1" dirty="0" smtClean="0">
              <a:solidFill>
                <a:srgbClr val="00863D"/>
              </a:solidFill>
              <a:latin typeface="Century Schoolbook" pitchFamily="18" charset="0"/>
            </a:endParaRPr>
          </a:p>
          <a:p>
            <a:pPr>
              <a:buNone/>
            </a:pPr>
            <a:endParaRPr lang="ru-RU" sz="3600" b="1" dirty="0">
              <a:solidFill>
                <a:srgbClr val="00863D"/>
              </a:solidFill>
              <a:latin typeface="Century Schoolbook" pitchFamily="18" charset="0"/>
            </a:endParaRPr>
          </a:p>
        </p:txBody>
      </p:sp>
      <p:graphicFrame>
        <p:nvGraphicFramePr>
          <p:cNvPr id="7174" name="Object 6"/>
          <p:cNvGraphicFramePr>
            <a:graphicFrameLocks noChangeAspect="1"/>
          </p:cNvGraphicFramePr>
          <p:nvPr>
            <p:ph sz="half" idx="2"/>
          </p:nvPr>
        </p:nvGraphicFramePr>
        <p:xfrm>
          <a:off x="1476375" y="1268413"/>
          <a:ext cx="873125" cy="873125"/>
        </p:xfrm>
        <a:graphic>
          <a:graphicData uri="http://schemas.openxmlformats.org/presentationml/2006/ole">
            <p:oleObj spid="_x0000_s30722" name="Document" r:id="rId4" imgW="1298520" imgH="1300680" progId="">
              <p:embed/>
            </p:oleObj>
          </a:graphicData>
        </a:graphic>
      </p:graphicFrame>
      <p:graphicFrame>
        <p:nvGraphicFramePr>
          <p:cNvPr id="7176" name="Object 8"/>
          <p:cNvGraphicFramePr>
            <a:graphicFrameLocks noChangeAspect="1"/>
          </p:cNvGraphicFramePr>
          <p:nvPr/>
        </p:nvGraphicFramePr>
        <p:xfrm>
          <a:off x="2268538" y="1268413"/>
          <a:ext cx="584200" cy="584200"/>
        </p:xfrm>
        <a:graphic>
          <a:graphicData uri="http://schemas.openxmlformats.org/presentationml/2006/ole">
            <p:oleObj spid="_x0000_s30723" name="Document" r:id="rId5" imgW="1298520" imgH="1300680" progId="">
              <p:embed/>
            </p:oleObj>
          </a:graphicData>
        </a:graphic>
      </p:graphicFrame>
      <p:graphicFrame>
        <p:nvGraphicFramePr>
          <p:cNvPr id="7177" name="Object 9"/>
          <p:cNvGraphicFramePr>
            <a:graphicFrameLocks noChangeAspect="1"/>
          </p:cNvGraphicFramePr>
          <p:nvPr/>
        </p:nvGraphicFramePr>
        <p:xfrm>
          <a:off x="2916238" y="1268413"/>
          <a:ext cx="368300" cy="368300"/>
        </p:xfrm>
        <a:graphic>
          <a:graphicData uri="http://schemas.openxmlformats.org/presentationml/2006/ole">
            <p:oleObj spid="_x0000_s30724" name="Document" r:id="rId6" imgW="1298520" imgH="1300680" progId="">
              <p:embed/>
            </p:oleObj>
          </a:graphicData>
        </a:graphic>
      </p:graphicFrame>
      <p:graphicFrame>
        <p:nvGraphicFramePr>
          <p:cNvPr id="7178" name="Object 10"/>
          <p:cNvGraphicFramePr>
            <a:graphicFrameLocks noChangeAspect="1"/>
          </p:cNvGraphicFramePr>
          <p:nvPr/>
        </p:nvGraphicFramePr>
        <p:xfrm>
          <a:off x="3419475" y="1268413"/>
          <a:ext cx="223838" cy="223837"/>
        </p:xfrm>
        <a:graphic>
          <a:graphicData uri="http://schemas.openxmlformats.org/presentationml/2006/ole">
            <p:oleObj spid="_x0000_s30725" name="Document" r:id="rId7" imgW="1298520" imgH="130068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 descr="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1979613" y="115888"/>
            <a:ext cx="7056437" cy="1636712"/>
          </a:xfrm>
          <a:solidFill>
            <a:srgbClr val="FFFF99"/>
          </a:solidFill>
          <a:ln>
            <a:solidFill>
              <a:schemeClr val="bg2"/>
            </a:solidFill>
          </a:ln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3. Страница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2051720" y="2133600"/>
            <a:ext cx="5904656" cy="35276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>
                <a:latin typeface="Century Schoolbook" pitchFamily="18" charset="0"/>
              </a:rPr>
              <a:t>                 </a:t>
            </a:r>
          </a:p>
          <a:p>
            <a:pPr algn="ctr">
              <a:buNone/>
            </a:pPr>
            <a:r>
              <a:rPr lang="ru-RU" sz="3600" i="1" dirty="0" smtClean="0"/>
              <a:t/>
            </a:r>
            <a:br>
              <a:rPr lang="ru-RU" sz="3600" i="1" dirty="0" smtClean="0"/>
            </a:br>
            <a:endParaRPr lang="ru-RU" sz="3600" b="1" i="1" dirty="0" smtClean="0">
              <a:solidFill>
                <a:srgbClr val="00863D"/>
              </a:solidFill>
              <a:latin typeface="Century Schoolbook" pitchFamily="18" charset="0"/>
            </a:endParaRPr>
          </a:p>
          <a:p>
            <a:pPr>
              <a:buNone/>
            </a:pPr>
            <a:endParaRPr lang="ru-RU" sz="3600" b="1" dirty="0">
              <a:solidFill>
                <a:srgbClr val="00863D"/>
              </a:solidFill>
              <a:latin typeface="Century Schoolbook" pitchFamily="18" charset="0"/>
            </a:endParaRPr>
          </a:p>
        </p:txBody>
      </p:sp>
      <p:graphicFrame>
        <p:nvGraphicFramePr>
          <p:cNvPr id="7174" name="Object 6"/>
          <p:cNvGraphicFramePr>
            <a:graphicFrameLocks noChangeAspect="1"/>
          </p:cNvGraphicFramePr>
          <p:nvPr>
            <p:ph sz="half" idx="2"/>
          </p:nvPr>
        </p:nvGraphicFramePr>
        <p:xfrm>
          <a:off x="1476375" y="1268413"/>
          <a:ext cx="873125" cy="873125"/>
        </p:xfrm>
        <a:graphic>
          <a:graphicData uri="http://schemas.openxmlformats.org/presentationml/2006/ole">
            <p:oleObj spid="_x0000_s51202" name="Document" r:id="rId4" imgW="1298520" imgH="1300680" progId="">
              <p:embed/>
            </p:oleObj>
          </a:graphicData>
        </a:graphic>
      </p:graphicFrame>
      <p:graphicFrame>
        <p:nvGraphicFramePr>
          <p:cNvPr id="7176" name="Object 8"/>
          <p:cNvGraphicFramePr>
            <a:graphicFrameLocks noChangeAspect="1"/>
          </p:cNvGraphicFramePr>
          <p:nvPr/>
        </p:nvGraphicFramePr>
        <p:xfrm>
          <a:off x="2268538" y="1268413"/>
          <a:ext cx="584200" cy="584200"/>
        </p:xfrm>
        <a:graphic>
          <a:graphicData uri="http://schemas.openxmlformats.org/presentationml/2006/ole">
            <p:oleObj spid="_x0000_s51203" name="Document" r:id="rId5" imgW="1298520" imgH="1300680" progId="">
              <p:embed/>
            </p:oleObj>
          </a:graphicData>
        </a:graphic>
      </p:graphicFrame>
      <p:graphicFrame>
        <p:nvGraphicFramePr>
          <p:cNvPr id="7177" name="Object 9"/>
          <p:cNvGraphicFramePr>
            <a:graphicFrameLocks noChangeAspect="1"/>
          </p:cNvGraphicFramePr>
          <p:nvPr/>
        </p:nvGraphicFramePr>
        <p:xfrm>
          <a:off x="2916238" y="1268413"/>
          <a:ext cx="368300" cy="368300"/>
        </p:xfrm>
        <a:graphic>
          <a:graphicData uri="http://schemas.openxmlformats.org/presentationml/2006/ole">
            <p:oleObj spid="_x0000_s51204" name="Document" r:id="rId6" imgW="1298520" imgH="1300680" progId="">
              <p:embed/>
            </p:oleObj>
          </a:graphicData>
        </a:graphic>
      </p:graphicFrame>
      <p:graphicFrame>
        <p:nvGraphicFramePr>
          <p:cNvPr id="7178" name="Object 10"/>
          <p:cNvGraphicFramePr>
            <a:graphicFrameLocks noChangeAspect="1"/>
          </p:cNvGraphicFramePr>
          <p:nvPr/>
        </p:nvGraphicFramePr>
        <p:xfrm>
          <a:off x="3419475" y="1268413"/>
          <a:ext cx="223838" cy="223837"/>
        </p:xfrm>
        <a:graphic>
          <a:graphicData uri="http://schemas.openxmlformats.org/presentationml/2006/ole">
            <p:oleObj spid="_x0000_s51205" name="Document" r:id="rId7" imgW="1298520" imgH="1300680" progId="">
              <p:embed/>
            </p:oleObj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828800" y="3105835"/>
            <a:ext cx="628825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Педагогический ринг.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 descr="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1979613" y="115888"/>
            <a:ext cx="7056437" cy="1636712"/>
          </a:xfrm>
          <a:solidFill>
            <a:srgbClr val="FFFF99"/>
          </a:solidFill>
          <a:ln>
            <a:solidFill>
              <a:schemeClr val="bg2"/>
            </a:solidFill>
          </a:ln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мозговой штурм 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2051720" y="2133600"/>
            <a:ext cx="5904656" cy="35276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>
                <a:latin typeface="Century Schoolbook" pitchFamily="18" charset="0"/>
              </a:rPr>
              <a:t>                 </a:t>
            </a:r>
          </a:p>
          <a:p>
            <a:pPr algn="ctr">
              <a:buNone/>
            </a:pPr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Перевёртыши </a:t>
            </a:r>
          </a:p>
          <a:p>
            <a:pPr algn="ctr">
              <a:buNone/>
            </a:pPr>
            <a:r>
              <a:rPr lang="ru-RU" sz="36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(строки из пословиц и поговорок)</a:t>
            </a:r>
            <a:r>
              <a:rPr lang="ru-RU" sz="3600" i="1" dirty="0" smtClean="0"/>
              <a:t/>
            </a:r>
            <a:br>
              <a:rPr lang="ru-RU" sz="3600" i="1" dirty="0" smtClean="0"/>
            </a:br>
            <a:endParaRPr lang="ru-RU" sz="3600" b="1" i="1" dirty="0" smtClean="0">
              <a:solidFill>
                <a:srgbClr val="00863D"/>
              </a:solidFill>
              <a:latin typeface="Century Schoolbook" pitchFamily="18" charset="0"/>
            </a:endParaRPr>
          </a:p>
          <a:p>
            <a:pPr>
              <a:buNone/>
            </a:pPr>
            <a:endParaRPr lang="ru-RU" sz="3600" b="1" dirty="0">
              <a:solidFill>
                <a:srgbClr val="00863D"/>
              </a:solidFill>
              <a:latin typeface="Century Schoolbook" pitchFamily="18" charset="0"/>
            </a:endParaRPr>
          </a:p>
        </p:txBody>
      </p:sp>
      <p:graphicFrame>
        <p:nvGraphicFramePr>
          <p:cNvPr id="7174" name="Object 6"/>
          <p:cNvGraphicFramePr>
            <a:graphicFrameLocks noChangeAspect="1"/>
          </p:cNvGraphicFramePr>
          <p:nvPr>
            <p:ph sz="half" idx="2"/>
          </p:nvPr>
        </p:nvGraphicFramePr>
        <p:xfrm>
          <a:off x="1476375" y="1268413"/>
          <a:ext cx="873125" cy="873125"/>
        </p:xfrm>
        <a:graphic>
          <a:graphicData uri="http://schemas.openxmlformats.org/presentationml/2006/ole">
            <p:oleObj spid="_x0000_s82946" name="Document" r:id="rId4" imgW="1298520" imgH="1300680" progId="">
              <p:embed/>
            </p:oleObj>
          </a:graphicData>
        </a:graphic>
      </p:graphicFrame>
      <p:graphicFrame>
        <p:nvGraphicFramePr>
          <p:cNvPr id="7176" name="Object 8"/>
          <p:cNvGraphicFramePr>
            <a:graphicFrameLocks noChangeAspect="1"/>
          </p:cNvGraphicFramePr>
          <p:nvPr/>
        </p:nvGraphicFramePr>
        <p:xfrm>
          <a:off x="2268538" y="1268413"/>
          <a:ext cx="584200" cy="584200"/>
        </p:xfrm>
        <a:graphic>
          <a:graphicData uri="http://schemas.openxmlformats.org/presentationml/2006/ole">
            <p:oleObj spid="_x0000_s82947" name="Document" r:id="rId5" imgW="1298520" imgH="1300680" progId="">
              <p:embed/>
            </p:oleObj>
          </a:graphicData>
        </a:graphic>
      </p:graphicFrame>
      <p:graphicFrame>
        <p:nvGraphicFramePr>
          <p:cNvPr id="7177" name="Object 9"/>
          <p:cNvGraphicFramePr>
            <a:graphicFrameLocks noChangeAspect="1"/>
          </p:cNvGraphicFramePr>
          <p:nvPr/>
        </p:nvGraphicFramePr>
        <p:xfrm>
          <a:off x="2916238" y="1268413"/>
          <a:ext cx="368300" cy="368300"/>
        </p:xfrm>
        <a:graphic>
          <a:graphicData uri="http://schemas.openxmlformats.org/presentationml/2006/ole">
            <p:oleObj spid="_x0000_s82948" name="Document" r:id="rId6" imgW="1298520" imgH="1300680" progId="">
              <p:embed/>
            </p:oleObj>
          </a:graphicData>
        </a:graphic>
      </p:graphicFrame>
      <p:graphicFrame>
        <p:nvGraphicFramePr>
          <p:cNvPr id="7178" name="Object 10"/>
          <p:cNvGraphicFramePr>
            <a:graphicFrameLocks noChangeAspect="1"/>
          </p:cNvGraphicFramePr>
          <p:nvPr/>
        </p:nvGraphicFramePr>
        <p:xfrm>
          <a:off x="3419475" y="1268413"/>
          <a:ext cx="223838" cy="223837"/>
        </p:xfrm>
        <a:graphic>
          <a:graphicData uri="http://schemas.openxmlformats.org/presentationml/2006/ole">
            <p:oleObj spid="_x0000_s82949" name="Document" r:id="rId7" imgW="1298520" imgH="130068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 descr="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1979613" y="115888"/>
            <a:ext cx="7056437" cy="1636712"/>
          </a:xfrm>
          <a:solidFill>
            <a:srgbClr val="FFFF99"/>
          </a:solidFill>
          <a:ln>
            <a:solidFill>
              <a:schemeClr val="bg2"/>
            </a:solidFill>
          </a:ln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игра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2051720" y="2133600"/>
            <a:ext cx="5904656" cy="35276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>
                <a:latin typeface="Century Schoolbook" pitchFamily="18" charset="0"/>
              </a:rPr>
              <a:t>                 </a:t>
            </a:r>
          </a:p>
          <a:p>
            <a:pPr algn="ctr">
              <a:buNone/>
            </a:pPr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«Чудесный мешочек». </a:t>
            </a:r>
            <a:r>
              <a:rPr lang="ru-RU" sz="36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i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1" i="1" dirty="0" smtClean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3600" b="1" dirty="0">
              <a:solidFill>
                <a:srgbClr val="00863D"/>
              </a:solidFill>
              <a:latin typeface="Century Schoolbook" pitchFamily="18" charset="0"/>
            </a:endParaRPr>
          </a:p>
        </p:txBody>
      </p:sp>
      <p:graphicFrame>
        <p:nvGraphicFramePr>
          <p:cNvPr id="7174" name="Object 6"/>
          <p:cNvGraphicFramePr>
            <a:graphicFrameLocks noChangeAspect="1"/>
          </p:cNvGraphicFramePr>
          <p:nvPr>
            <p:ph sz="half" idx="2"/>
          </p:nvPr>
        </p:nvGraphicFramePr>
        <p:xfrm>
          <a:off x="1476375" y="1268413"/>
          <a:ext cx="873125" cy="873125"/>
        </p:xfrm>
        <a:graphic>
          <a:graphicData uri="http://schemas.openxmlformats.org/presentationml/2006/ole">
            <p:oleObj spid="_x0000_s52226" name="Document" r:id="rId4" imgW="1298520" imgH="1300680" progId="">
              <p:embed/>
            </p:oleObj>
          </a:graphicData>
        </a:graphic>
      </p:graphicFrame>
      <p:graphicFrame>
        <p:nvGraphicFramePr>
          <p:cNvPr id="7176" name="Object 8"/>
          <p:cNvGraphicFramePr>
            <a:graphicFrameLocks noChangeAspect="1"/>
          </p:cNvGraphicFramePr>
          <p:nvPr/>
        </p:nvGraphicFramePr>
        <p:xfrm>
          <a:off x="2268538" y="1268413"/>
          <a:ext cx="584200" cy="584200"/>
        </p:xfrm>
        <a:graphic>
          <a:graphicData uri="http://schemas.openxmlformats.org/presentationml/2006/ole">
            <p:oleObj spid="_x0000_s52227" name="Document" r:id="rId5" imgW="1298520" imgH="1300680" progId="">
              <p:embed/>
            </p:oleObj>
          </a:graphicData>
        </a:graphic>
      </p:graphicFrame>
      <p:graphicFrame>
        <p:nvGraphicFramePr>
          <p:cNvPr id="7177" name="Object 9"/>
          <p:cNvGraphicFramePr>
            <a:graphicFrameLocks noChangeAspect="1"/>
          </p:cNvGraphicFramePr>
          <p:nvPr/>
        </p:nvGraphicFramePr>
        <p:xfrm>
          <a:off x="2916238" y="1268413"/>
          <a:ext cx="368300" cy="368300"/>
        </p:xfrm>
        <a:graphic>
          <a:graphicData uri="http://schemas.openxmlformats.org/presentationml/2006/ole">
            <p:oleObj spid="_x0000_s52228" name="Document" r:id="rId6" imgW="1298520" imgH="1300680" progId="">
              <p:embed/>
            </p:oleObj>
          </a:graphicData>
        </a:graphic>
      </p:graphicFrame>
      <p:graphicFrame>
        <p:nvGraphicFramePr>
          <p:cNvPr id="7178" name="Object 10"/>
          <p:cNvGraphicFramePr>
            <a:graphicFrameLocks noChangeAspect="1"/>
          </p:cNvGraphicFramePr>
          <p:nvPr/>
        </p:nvGraphicFramePr>
        <p:xfrm>
          <a:off x="3419475" y="1268413"/>
          <a:ext cx="223838" cy="223837"/>
        </p:xfrm>
        <a:graphic>
          <a:graphicData uri="http://schemas.openxmlformats.org/presentationml/2006/ole">
            <p:oleObj spid="_x0000_s52229" name="Document" r:id="rId7" imgW="1298520" imgH="130068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 descr="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1979613" y="115888"/>
            <a:ext cx="7056437" cy="1636712"/>
          </a:xfrm>
          <a:solidFill>
            <a:srgbClr val="FFFF99"/>
          </a:solidFill>
          <a:ln>
            <a:solidFill>
              <a:schemeClr val="bg2"/>
            </a:solidFill>
          </a:ln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Гипотеза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2051720" y="2133600"/>
            <a:ext cx="5904656" cy="35276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>
                <a:latin typeface="Century Schoolbook" pitchFamily="18" charset="0"/>
              </a:rPr>
              <a:t>                 </a:t>
            </a:r>
          </a:p>
          <a:p>
            <a:pPr algn="ctr">
              <a:buNone/>
            </a:pPr>
            <a:r>
              <a:rPr lang="ru-RU" sz="3600" dirty="0" smtClean="0"/>
              <a:t>— </a:t>
            </a:r>
            <a:r>
              <a:rPr lang="ru-RU" sz="36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это предположение. Она всегда требует проверки и в ходе проверки может подтверждаться или опровергаться.</a:t>
            </a:r>
          </a:p>
          <a:p>
            <a:pPr>
              <a:buNone/>
            </a:pPr>
            <a:endParaRPr lang="ru-RU" sz="3600" b="1" dirty="0">
              <a:solidFill>
                <a:srgbClr val="00863D"/>
              </a:solidFill>
              <a:latin typeface="Century Schoolbook" pitchFamily="18" charset="0"/>
            </a:endParaRPr>
          </a:p>
        </p:txBody>
      </p:sp>
      <p:graphicFrame>
        <p:nvGraphicFramePr>
          <p:cNvPr id="7174" name="Object 6"/>
          <p:cNvGraphicFramePr>
            <a:graphicFrameLocks noChangeAspect="1"/>
          </p:cNvGraphicFramePr>
          <p:nvPr>
            <p:ph sz="half" idx="2"/>
          </p:nvPr>
        </p:nvGraphicFramePr>
        <p:xfrm>
          <a:off x="1476375" y="1268413"/>
          <a:ext cx="873125" cy="873125"/>
        </p:xfrm>
        <a:graphic>
          <a:graphicData uri="http://schemas.openxmlformats.org/presentationml/2006/ole">
            <p:oleObj spid="_x0000_s53250" name="Document" r:id="rId4" imgW="1298520" imgH="1300680" progId="">
              <p:embed/>
            </p:oleObj>
          </a:graphicData>
        </a:graphic>
      </p:graphicFrame>
      <p:graphicFrame>
        <p:nvGraphicFramePr>
          <p:cNvPr id="7176" name="Object 8"/>
          <p:cNvGraphicFramePr>
            <a:graphicFrameLocks noChangeAspect="1"/>
          </p:cNvGraphicFramePr>
          <p:nvPr/>
        </p:nvGraphicFramePr>
        <p:xfrm>
          <a:off x="2268538" y="1268413"/>
          <a:ext cx="584200" cy="584200"/>
        </p:xfrm>
        <a:graphic>
          <a:graphicData uri="http://schemas.openxmlformats.org/presentationml/2006/ole">
            <p:oleObj spid="_x0000_s53251" name="Document" r:id="rId5" imgW="1298520" imgH="1300680" progId="">
              <p:embed/>
            </p:oleObj>
          </a:graphicData>
        </a:graphic>
      </p:graphicFrame>
      <p:graphicFrame>
        <p:nvGraphicFramePr>
          <p:cNvPr id="7177" name="Object 9"/>
          <p:cNvGraphicFramePr>
            <a:graphicFrameLocks noChangeAspect="1"/>
          </p:cNvGraphicFramePr>
          <p:nvPr/>
        </p:nvGraphicFramePr>
        <p:xfrm>
          <a:off x="2916238" y="1268413"/>
          <a:ext cx="368300" cy="368300"/>
        </p:xfrm>
        <a:graphic>
          <a:graphicData uri="http://schemas.openxmlformats.org/presentationml/2006/ole">
            <p:oleObj spid="_x0000_s53252" name="Document" r:id="rId6" imgW="1298520" imgH="1300680" progId="">
              <p:embed/>
            </p:oleObj>
          </a:graphicData>
        </a:graphic>
      </p:graphicFrame>
      <p:graphicFrame>
        <p:nvGraphicFramePr>
          <p:cNvPr id="7178" name="Object 10"/>
          <p:cNvGraphicFramePr>
            <a:graphicFrameLocks noChangeAspect="1"/>
          </p:cNvGraphicFramePr>
          <p:nvPr/>
        </p:nvGraphicFramePr>
        <p:xfrm>
          <a:off x="3419475" y="1268413"/>
          <a:ext cx="223838" cy="223837"/>
        </p:xfrm>
        <a:graphic>
          <a:graphicData uri="http://schemas.openxmlformats.org/presentationml/2006/ole">
            <p:oleObj spid="_x0000_s53253" name="Document" r:id="rId7" imgW="1298520" imgH="130068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 descr="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1979613" y="115888"/>
            <a:ext cx="7056437" cy="1636712"/>
          </a:xfrm>
          <a:solidFill>
            <a:srgbClr val="FFFF99"/>
          </a:solidFill>
          <a:ln>
            <a:solidFill>
              <a:schemeClr val="bg2"/>
            </a:solidFill>
          </a:ln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Проблемная ситуация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2051720" y="2133600"/>
            <a:ext cx="5904656" cy="35276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>
                <a:latin typeface="Century Schoolbook" pitchFamily="18" charset="0"/>
              </a:rPr>
              <a:t>                 </a:t>
            </a:r>
          </a:p>
          <a:p>
            <a:pPr algn="ctr">
              <a:buNone/>
            </a:pPr>
            <a:r>
              <a:rPr lang="ru-RU" sz="3600" dirty="0" smtClean="0"/>
              <a:t>— </a:t>
            </a:r>
          </a:p>
          <a:p>
            <a:pPr algn="ctr">
              <a:buNone/>
            </a:pPr>
            <a:r>
              <a:rPr lang="ru-RU" sz="3600" b="1" dirty="0" smtClean="0">
                <a:solidFill>
                  <a:srgbClr val="0070C0"/>
                </a:solidFill>
              </a:rPr>
              <a:t>«Как понюхать воздух?»</a:t>
            </a:r>
            <a:endParaRPr lang="ru-RU" sz="36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3600" b="1" dirty="0">
              <a:solidFill>
                <a:srgbClr val="00863D"/>
              </a:solidFill>
              <a:latin typeface="Century Schoolbook" pitchFamily="18" charset="0"/>
            </a:endParaRPr>
          </a:p>
        </p:txBody>
      </p:sp>
      <p:graphicFrame>
        <p:nvGraphicFramePr>
          <p:cNvPr id="7174" name="Object 6"/>
          <p:cNvGraphicFramePr>
            <a:graphicFrameLocks noChangeAspect="1"/>
          </p:cNvGraphicFramePr>
          <p:nvPr>
            <p:ph sz="half" idx="2"/>
          </p:nvPr>
        </p:nvGraphicFramePr>
        <p:xfrm>
          <a:off x="1476375" y="1268413"/>
          <a:ext cx="873125" cy="873125"/>
        </p:xfrm>
        <a:graphic>
          <a:graphicData uri="http://schemas.openxmlformats.org/presentationml/2006/ole">
            <p:oleObj spid="_x0000_s54274" name="Document" r:id="rId4" imgW="1298520" imgH="1300680" progId="">
              <p:embed/>
            </p:oleObj>
          </a:graphicData>
        </a:graphic>
      </p:graphicFrame>
      <p:graphicFrame>
        <p:nvGraphicFramePr>
          <p:cNvPr id="7176" name="Object 8"/>
          <p:cNvGraphicFramePr>
            <a:graphicFrameLocks noChangeAspect="1"/>
          </p:cNvGraphicFramePr>
          <p:nvPr/>
        </p:nvGraphicFramePr>
        <p:xfrm>
          <a:off x="2268538" y="1268413"/>
          <a:ext cx="584200" cy="584200"/>
        </p:xfrm>
        <a:graphic>
          <a:graphicData uri="http://schemas.openxmlformats.org/presentationml/2006/ole">
            <p:oleObj spid="_x0000_s54275" name="Document" r:id="rId5" imgW="1298520" imgH="1300680" progId="">
              <p:embed/>
            </p:oleObj>
          </a:graphicData>
        </a:graphic>
      </p:graphicFrame>
      <p:graphicFrame>
        <p:nvGraphicFramePr>
          <p:cNvPr id="7177" name="Object 9"/>
          <p:cNvGraphicFramePr>
            <a:graphicFrameLocks noChangeAspect="1"/>
          </p:cNvGraphicFramePr>
          <p:nvPr/>
        </p:nvGraphicFramePr>
        <p:xfrm>
          <a:off x="2916238" y="1268413"/>
          <a:ext cx="368300" cy="368300"/>
        </p:xfrm>
        <a:graphic>
          <a:graphicData uri="http://schemas.openxmlformats.org/presentationml/2006/ole">
            <p:oleObj spid="_x0000_s54276" name="Document" r:id="rId6" imgW="1298520" imgH="1300680" progId="">
              <p:embed/>
            </p:oleObj>
          </a:graphicData>
        </a:graphic>
      </p:graphicFrame>
      <p:graphicFrame>
        <p:nvGraphicFramePr>
          <p:cNvPr id="7178" name="Object 10"/>
          <p:cNvGraphicFramePr>
            <a:graphicFrameLocks noChangeAspect="1"/>
          </p:cNvGraphicFramePr>
          <p:nvPr/>
        </p:nvGraphicFramePr>
        <p:xfrm>
          <a:off x="3419475" y="1268413"/>
          <a:ext cx="223838" cy="223837"/>
        </p:xfrm>
        <a:graphic>
          <a:graphicData uri="http://schemas.openxmlformats.org/presentationml/2006/ole">
            <p:oleObj spid="_x0000_s54277" name="Document" r:id="rId7" imgW="1298520" imgH="1300680" progId="">
              <p:embed/>
            </p:oleObj>
          </a:graphicData>
        </a:graphic>
      </p:graphicFrame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2087563" y="0"/>
            <a:ext cx="7056437" cy="1636712"/>
          </a:xfrm>
          <a:prstGeom prst="rect">
            <a:avLst/>
          </a:prstGeom>
          <a:solidFill>
            <a:srgbClr val="FFFF99"/>
          </a:solidFill>
          <a:ln>
            <a:solidFill>
              <a:schemeClr val="bg2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Проблемная ситуация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pic>
        <p:nvPicPr>
          <p:cNvPr id="10" name="Picture 6" descr="C:\Users\Елена\Downloads\deti_2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04248" y="4149080"/>
            <a:ext cx="2005588" cy="21610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animBg="1"/>
      <p:bldP spid="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 descr="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1979613" y="115888"/>
            <a:ext cx="7056437" cy="1636712"/>
          </a:xfrm>
          <a:solidFill>
            <a:srgbClr val="FFFF99"/>
          </a:solidFill>
          <a:ln>
            <a:solidFill>
              <a:schemeClr val="bg2"/>
            </a:solidFill>
          </a:ln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Проблемная ситуация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2051720" y="2133600"/>
            <a:ext cx="5904656" cy="352764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>
                <a:latin typeface="Century Schoolbook" pitchFamily="18" charset="0"/>
              </a:rPr>
              <a:t>                 </a:t>
            </a:r>
          </a:p>
          <a:p>
            <a:pPr algn="ctr">
              <a:buNone/>
            </a:pPr>
            <a:r>
              <a:rPr lang="ru-RU" sz="3600" dirty="0" smtClean="0"/>
              <a:t>— </a:t>
            </a:r>
          </a:p>
          <a:p>
            <a:pPr algn="ctr">
              <a:buNone/>
            </a:pPr>
            <a:r>
              <a:rPr lang="ru-RU" sz="3600" b="1" dirty="0" smtClean="0">
                <a:solidFill>
                  <a:srgbClr val="7030A0"/>
                </a:solidFill>
              </a:rPr>
              <a:t>получится из бумажной ленты бантик или нет?</a:t>
            </a:r>
            <a:endParaRPr lang="ru-RU" sz="3600" b="1" dirty="0">
              <a:solidFill>
                <a:srgbClr val="7030A0"/>
              </a:solidFill>
              <a:latin typeface="Century Schoolbook" pitchFamily="18" charset="0"/>
            </a:endParaRPr>
          </a:p>
        </p:txBody>
      </p:sp>
      <p:graphicFrame>
        <p:nvGraphicFramePr>
          <p:cNvPr id="7174" name="Object 6"/>
          <p:cNvGraphicFramePr>
            <a:graphicFrameLocks noChangeAspect="1"/>
          </p:cNvGraphicFramePr>
          <p:nvPr>
            <p:ph sz="half" idx="2"/>
          </p:nvPr>
        </p:nvGraphicFramePr>
        <p:xfrm>
          <a:off x="1476375" y="1268413"/>
          <a:ext cx="873125" cy="873125"/>
        </p:xfrm>
        <a:graphic>
          <a:graphicData uri="http://schemas.openxmlformats.org/presentationml/2006/ole">
            <p:oleObj spid="_x0000_s56322" name="Document" r:id="rId4" imgW="1298520" imgH="1300680" progId="">
              <p:embed/>
            </p:oleObj>
          </a:graphicData>
        </a:graphic>
      </p:graphicFrame>
      <p:graphicFrame>
        <p:nvGraphicFramePr>
          <p:cNvPr id="7176" name="Object 8"/>
          <p:cNvGraphicFramePr>
            <a:graphicFrameLocks noChangeAspect="1"/>
          </p:cNvGraphicFramePr>
          <p:nvPr/>
        </p:nvGraphicFramePr>
        <p:xfrm>
          <a:off x="2268538" y="1268413"/>
          <a:ext cx="584200" cy="584200"/>
        </p:xfrm>
        <a:graphic>
          <a:graphicData uri="http://schemas.openxmlformats.org/presentationml/2006/ole">
            <p:oleObj spid="_x0000_s56323" name="Document" r:id="rId5" imgW="1298520" imgH="1300680" progId="">
              <p:embed/>
            </p:oleObj>
          </a:graphicData>
        </a:graphic>
      </p:graphicFrame>
      <p:graphicFrame>
        <p:nvGraphicFramePr>
          <p:cNvPr id="7177" name="Object 9"/>
          <p:cNvGraphicFramePr>
            <a:graphicFrameLocks noChangeAspect="1"/>
          </p:cNvGraphicFramePr>
          <p:nvPr/>
        </p:nvGraphicFramePr>
        <p:xfrm>
          <a:off x="2916238" y="1268413"/>
          <a:ext cx="368300" cy="368300"/>
        </p:xfrm>
        <a:graphic>
          <a:graphicData uri="http://schemas.openxmlformats.org/presentationml/2006/ole">
            <p:oleObj spid="_x0000_s56324" name="Document" r:id="rId6" imgW="1298520" imgH="1300680" progId="">
              <p:embed/>
            </p:oleObj>
          </a:graphicData>
        </a:graphic>
      </p:graphicFrame>
      <p:graphicFrame>
        <p:nvGraphicFramePr>
          <p:cNvPr id="7178" name="Object 10"/>
          <p:cNvGraphicFramePr>
            <a:graphicFrameLocks noChangeAspect="1"/>
          </p:cNvGraphicFramePr>
          <p:nvPr/>
        </p:nvGraphicFramePr>
        <p:xfrm>
          <a:off x="3419475" y="1268413"/>
          <a:ext cx="223838" cy="223837"/>
        </p:xfrm>
        <a:graphic>
          <a:graphicData uri="http://schemas.openxmlformats.org/presentationml/2006/ole">
            <p:oleObj spid="_x0000_s56325" name="Document" r:id="rId7" imgW="1298520" imgH="1300680" progId="">
              <p:embed/>
            </p:oleObj>
          </a:graphicData>
        </a:graphic>
      </p:graphicFrame>
      <p:pic>
        <p:nvPicPr>
          <p:cNvPr id="9" name="Picture 6" descr="C:\Users\Елена\Downloads\deti_2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04248" y="4149080"/>
            <a:ext cx="2005588" cy="21610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 descr="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1979613" y="400050"/>
            <a:ext cx="6821487" cy="952500"/>
          </a:xfrm>
          <a:solidFill>
            <a:srgbClr val="FFFF99"/>
          </a:solidFill>
          <a:ln>
            <a:solidFill>
              <a:schemeClr val="bg2"/>
            </a:solidFill>
          </a:ln>
        </p:spPr>
        <p:txBody>
          <a:bodyPr>
            <a:normAutofit fontScale="90000"/>
          </a:bodyPr>
          <a:lstStyle/>
          <a:p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b="1" dirty="0" smtClean="0">
                <a:solidFill>
                  <a:srgbClr val="7030A0"/>
                </a:solidFill>
              </a:rPr>
              <a:t> </a:t>
            </a:r>
            <a:r>
              <a:rPr lang="ru-RU" i="1" dirty="0" smtClean="0">
                <a:solidFill>
                  <a:srgbClr val="7030A0"/>
                </a:solidFill>
              </a:rPr>
              <a:t> </a:t>
            </a:r>
            <a:r>
              <a:rPr lang="ru-RU" b="1" dirty="0" smtClean="0">
                <a:solidFill>
                  <a:srgbClr val="7030A0"/>
                </a:solidFill>
              </a:rPr>
              <a:t>«Вопрос-ответ» </a:t>
            </a:r>
            <a:endParaRPr lang="ru-RU" dirty="0">
              <a:solidFill>
                <a:srgbClr val="7030A0"/>
              </a:solidFill>
              <a:latin typeface="Century Schoolbook" pitchFamily="18" charset="0"/>
            </a:endParaRP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619251" y="2133600"/>
            <a:ext cx="7057206" cy="1581150"/>
          </a:xfrm>
        </p:spPr>
        <p:txBody>
          <a:bodyPr>
            <a:normAutofit fontScale="77500" lnSpcReduction="20000"/>
          </a:bodyPr>
          <a:lstStyle/>
          <a:p>
            <a:pPr algn="ctr">
              <a:buNone/>
            </a:pPr>
            <a:r>
              <a:rPr lang="ru-RU" sz="2800" b="1" dirty="0" smtClean="0">
                <a:latin typeface="Century Schoolbook" pitchFamily="18" charset="0"/>
              </a:rPr>
              <a:t>                 1</a:t>
            </a:r>
            <a:r>
              <a:rPr lang="ru-RU" sz="2800" dirty="0" smtClean="0">
                <a:solidFill>
                  <a:srgbClr val="FF0000"/>
                </a:solidFill>
                <a:latin typeface="Century Schoolbook" pitchFamily="18" charset="0"/>
              </a:rPr>
              <a:t>. </a:t>
            </a:r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Назовите формы работы по развитию познавательно-исследовательской деятельности с детьми.</a:t>
            </a:r>
            <a:endParaRPr lang="ru-RU" sz="3600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dirty="0" smtClean="0">
              <a:solidFill>
                <a:srgbClr val="FF0000"/>
              </a:solidFill>
            </a:endParaRPr>
          </a:p>
          <a:p>
            <a:pPr algn="ctr">
              <a:buNone/>
            </a:pPr>
            <a:endParaRPr lang="ru-RU" dirty="0" smtClean="0">
              <a:solidFill>
                <a:srgbClr val="00863D"/>
              </a:solidFill>
              <a:latin typeface="Century Schoolbook" pitchFamily="18" charset="0"/>
            </a:endParaRPr>
          </a:p>
        </p:txBody>
      </p:sp>
      <p:graphicFrame>
        <p:nvGraphicFramePr>
          <p:cNvPr id="7174" name="Object 6"/>
          <p:cNvGraphicFramePr>
            <a:graphicFrameLocks noChangeAspect="1"/>
          </p:cNvGraphicFramePr>
          <p:nvPr>
            <p:ph sz="half" idx="2"/>
          </p:nvPr>
        </p:nvGraphicFramePr>
        <p:xfrm>
          <a:off x="1476375" y="1268413"/>
          <a:ext cx="873125" cy="873125"/>
        </p:xfrm>
        <a:graphic>
          <a:graphicData uri="http://schemas.openxmlformats.org/presentationml/2006/ole">
            <p:oleObj spid="_x0000_s36866" name="Document" r:id="rId4" imgW="1298520" imgH="1300680" progId="">
              <p:embed/>
            </p:oleObj>
          </a:graphicData>
        </a:graphic>
      </p:graphicFrame>
      <p:graphicFrame>
        <p:nvGraphicFramePr>
          <p:cNvPr id="7176" name="Object 8"/>
          <p:cNvGraphicFramePr>
            <a:graphicFrameLocks noChangeAspect="1"/>
          </p:cNvGraphicFramePr>
          <p:nvPr/>
        </p:nvGraphicFramePr>
        <p:xfrm>
          <a:off x="2268538" y="1268413"/>
          <a:ext cx="584200" cy="584200"/>
        </p:xfrm>
        <a:graphic>
          <a:graphicData uri="http://schemas.openxmlformats.org/presentationml/2006/ole">
            <p:oleObj spid="_x0000_s36867" name="Document" r:id="rId5" imgW="1298520" imgH="1300680" progId="">
              <p:embed/>
            </p:oleObj>
          </a:graphicData>
        </a:graphic>
      </p:graphicFrame>
      <p:graphicFrame>
        <p:nvGraphicFramePr>
          <p:cNvPr id="7177" name="Object 9"/>
          <p:cNvGraphicFramePr>
            <a:graphicFrameLocks noChangeAspect="1"/>
          </p:cNvGraphicFramePr>
          <p:nvPr/>
        </p:nvGraphicFramePr>
        <p:xfrm>
          <a:off x="2916238" y="1268413"/>
          <a:ext cx="368300" cy="368300"/>
        </p:xfrm>
        <a:graphic>
          <a:graphicData uri="http://schemas.openxmlformats.org/presentationml/2006/ole">
            <p:oleObj spid="_x0000_s36868" name="Document" r:id="rId6" imgW="1298520" imgH="1300680" progId="">
              <p:embed/>
            </p:oleObj>
          </a:graphicData>
        </a:graphic>
      </p:graphicFrame>
      <p:graphicFrame>
        <p:nvGraphicFramePr>
          <p:cNvPr id="7178" name="Object 10"/>
          <p:cNvGraphicFramePr>
            <a:graphicFrameLocks noChangeAspect="1"/>
          </p:cNvGraphicFramePr>
          <p:nvPr/>
        </p:nvGraphicFramePr>
        <p:xfrm>
          <a:off x="3419475" y="1268413"/>
          <a:ext cx="223838" cy="223837"/>
        </p:xfrm>
        <a:graphic>
          <a:graphicData uri="http://schemas.openxmlformats.org/presentationml/2006/ole">
            <p:oleObj spid="_x0000_s36869" name="Document" r:id="rId7" imgW="1298520" imgH="1300680" progId="">
              <p:embed/>
            </p:oleObj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495300" y="3714750"/>
            <a:ext cx="8253164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000" b="1" dirty="0" smtClean="0">
                <a:solidFill>
                  <a:srgbClr val="7030A0"/>
                </a:solidFill>
                <a:latin typeface="Century Schoolbook" pitchFamily="18" charset="0"/>
              </a:rPr>
              <a:t> </a:t>
            </a:r>
            <a:r>
              <a:rPr lang="ru-RU" sz="3000" b="1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Наблюдение, экспериментирование, исследовательская деятельность, конструирование, развивающие игры, беседа, рассказ, создание коллекций, проектная деятельность, проблемные ситуации </a:t>
            </a:r>
            <a:endParaRPr lang="ru-RU" sz="30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 descr="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1979613" y="115888"/>
            <a:ext cx="7056437" cy="1009650"/>
          </a:xfrm>
          <a:solidFill>
            <a:srgbClr val="FFFF99"/>
          </a:solidFill>
          <a:ln>
            <a:solidFill>
              <a:schemeClr val="bg2"/>
            </a:solidFill>
          </a:ln>
        </p:spPr>
        <p:txBody>
          <a:bodyPr>
            <a:normAutofit fontScale="90000"/>
          </a:bodyPr>
          <a:lstStyle/>
          <a:p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 smtClean="0"/>
              <a:t>Одинаковы ли понятия: любознательность и любопытство? Ответ обоснуйте.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>
              <a:latin typeface="Century Schoolbook" pitchFamily="18" charset="0"/>
            </a:endParaRP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619251" y="2133600"/>
            <a:ext cx="7057206" cy="1655440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sz="2800" dirty="0" smtClean="0">
                <a:latin typeface="Century Schoolbook" pitchFamily="18" charset="0"/>
              </a:rPr>
              <a:t>                 </a:t>
            </a:r>
          </a:p>
          <a:p>
            <a:pPr algn="ctr">
              <a:buNone/>
            </a:pPr>
            <a:r>
              <a:rPr lang="ru-RU" b="1" dirty="0" smtClean="0">
                <a:solidFill>
                  <a:srgbClr val="00863D"/>
                </a:solidFill>
                <a:latin typeface="Century Schoolbook" pitchFamily="18" charset="0"/>
              </a:rPr>
              <a:t>Любознательный – склонный к приобретению новых знаний, пытливый.</a:t>
            </a:r>
            <a:endParaRPr lang="ru-RU" dirty="0" smtClean="0">
              <a:solidFill>
                <a:srgbClr val="00863D"/>
              </a:solidFill>
              <a:latin typeface="Century Schoolbook" pitchFamily="18" charset="0"/>
            </a:endParaRPr>
          </a:p>
          <a:p>
            <a:pPr algn="ctr">
              <a:buNone/>
            </a:pPr>
            <a:endParaRPr lang="ru-RU" dirty="0" smtClean="0">
              <a:solidFill>
                <a:srgbClr val="00863D"/>
              </a:solidFill>
              <a:latin typeface="Century Schoolbook" pitchFamily="18" charset="0"/>
            </a:endParaRPr>
          </a:p>
        </p:txBody>
      </p:sp>
      <p:graphicFrame>
        <p:nvGraphicFramePr>
          <p:cNvPr id="7174" name="Object 6"/>
          <p:cNvGraphicFramePr>
            <a:graphicFrameLocks noChangeAspect="1"/>
          </p:cNvGraphicFramePr>
          <p:nvPr>
            <p:ph sz="half" idx="2"/>
          </p:nvPr>
        </p:nvGraphicFramePr>
        <p:xfrm>
          <a:off x="1476375" y="1268413"/>
          <a:ext cx="873125" cy="873125"/>
        </p:xfrm>
        <a:graphic>
          <a:graphicData uri="http://schemas.openxmlformats.org/presentationml/2006/ole">
            <p:oleObj spid="_x0000_s81922" name="Document" r:id="rId4" imgW="1298520" imgH="1300680" progId="">
              <p:embed/>
            </p:oleObj>
          </a:graphicData>
        </a:graphic>
      </p:graphicFrame>
      <p:graphicFrame>
        <p:nvGraphicFramePr>
          <p:cNvPr id="7176" name="Object 8"/>
          <p:cNvGraphicFramePr>
            <a:graphicFrameLocks noChangeAspect="1"/>
          </p:cNvGraphicFramePr>
          <p:nvPr/>
        </p:nvGraphicFramePr>
        <p:xfrm>
          <a:off x="2268538" y="1268413"/>
          <a:ext cx="584200" cy="584200"/>
        </p:xfrm>
        <a:graphic>
          <a:graphicData uri="http://schemas.openxmlformats.org/presentationml/2006/ole">
            <p:oleObj spid="_x0000_s81923" name="Document" r:id="rId5" imgW="1298520" imgH="1300680" progId="">
              <p:embed/>
            </p:oleObj>
          </a:graphicData>
        </a:graphic>
      </p:graphicFrame>
      <p:graphicFrame>
        <p:nvGraphicFramePr>
          <p:cNvPr id="7177" name="Object 9"/>
          <p:cNvGraphicFramePr>
            <a:graphicFrameLocks noChangeAspect="1"/>
          </p:cNvGraphicFramePr>
          <p:nvPr/>
        </p:nvGraphicFramePr>
        <p:xfrm>
          <a:off x="2916238" y="1268413"/>
          <a:ext cx="368300" cy="368300"/>
        </p:xfrm>
        <a:graphic>
          <a:graphicData uri="http://schemas.openxmlformats.org/presentationml/2006/ole">
            <p:oleObj spid="_x0000_s81924" name="Document" r:id="rId6" imgW="1298520" imgH="1300680" progId="">
              <p:embed/>
            </p:oleObj>
          </a:graphicData>
        </a:graphic>
      </p:graphicFrame>
      <p:graphicFrame>
        <p:nvGraphicFramePr>
          <p:cNvPr id="7178" name="Object 10"/>
          <p:cNvGraphicFramePr>
            <a:graphicFrameLocks noChangeAspect="1"/>
          </p:cNvGraphicFramePr>
          <p:nvPr/>
        </p:nvGraphicFramePr>
        <p:xfrm>
          <a:off x="3419475" y="1268413"/>
          <a:ext cx="223838" cy="223837"/>
        </p:xfrm>
        <a:graphic>
          <a:graphicData uri="http://schemas.openxmlformats.org/presentationml/2006/ole">
            <p:oleObj spid="_x0000_s81925" name="Document" r:id="rId7" imgW="1298520" imgH="1300680" progId="">
              <p:embed/>
            </p:oleObj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835696" y="3982998"/>
            <a:ext cx="691276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dirty="0" smtClean="0">
                <a:solidFill>
                  <a:srgbClr val="00863D"/>
                </a:solidFill>
                <a:latin typeface="Century Schoolbook" pitchFamily="18" charset="0"/>
              </a:rPr>
              <a:t> </a:t>
            </a:r>
            <a:r>
              <a:rPr lang="ru-RU" sz="3000" b="1" dirty="0" smtClean="0">
                <a:solidFill>
                  <a:srgbClr val="00863D"/>
                </a:solidFill>
                <a:latin typeface="Century Schoolbook" pitchFamily="18" charset="0"/>
              </a:rPr>
              <a:t>Любопытный – мелочный интерес ко всяким, даже несущественным подробностям </a:t>
            </a:r>
          </a:p>
          <a:p>
            <a:r>
              <a:rPr lang="ru-RU" sz="3000" dirty="0" smtClean="0">
                <a:latin typeface="Century Schoolbook" pitchFamily="18" charset="0"/>
              </a:rPr>
              <a:t> </a:t>
            </a:r>
            <a:endParaRPr lang="ru-RU" sz="3000" dirty="0">
              <a:latin typeface="Century Schoolboo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71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5363" name="Rectangle 3"/>
          <p:cNvSpPr>
            <a:spLocks noGrp="1" noChangeArrowheads="1"/>
          </p:cNvSpPr>
          <p:nvPr>
            <p:ph type="title"/>
          </p:nvPr>
        </p:nvSpPr>
        <p:spPr>
          <a:xfrm>
            <a:off x="1979613" y="115888"/>
            <a:ext cx="7056437" cy="1009650"/>
          </a:xfrm>
          <a:solidFill>
            <a:srgbClr val="FFFF99"/>
          </a:solidFill>
          <a:ln>
            <a:solidFill>
              <a:schemeClr val="bg2"/>
            </a:solidFill>
          </a:ln>
        </p:spPr>
        <p:txBody>
          <a:bodyPr/>
          <a:lstStyle/>
          <a:p>
            <a:r>
              <a:rPr lang="ru-RU" b="1" dirty="0" smtClean="0">
                <a:latin typeface="Century Schoolbook" pitchFamily="18" charset="0"/>
              </a:rPr>
              <a:t>Объяснялки…</a:t>
            </a:r>
            <a:r>
              <a:rPr lang="ru-RU" dirty="0" smtClean="0">
                <a:latin typeface="Century Schoolbook" pitchFamily="18" charset="0"/>
              </a:rPr>
              <a:t> </a:t>
            </a:r>
            <a:endParaRPr lang="ru-RU" dirty="0">
              <a:latin typeface="Century Schoolbook" pitchFamily="18" charset="0"/>
            </a:endParaRP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619250" y="2133600"/>
            <a:ext cx="3457575" cy="1727448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1200" b="1" dirty="0" smtClean="0">
                <a:solidFill>
                  <a:srgbClr val="00863D"/>
                </a:solidFill>
                <a:latin typeface="Century Schoolbook" pitchFamily="18" charset="0"/>
              </a:rPr>
              <a:t>Это такое помещение, где стоит много всяких баночек, в них что-то кипит. Они стеклянные и могут разбиться, поэтому надо быть осторожным, а еще там по-разному пахнет, иногда даже взрывается. Там очень интересно, я бы хотел там работать. Там работает дядя или тетя в белом халате. </a:t>
            </a:r>
            <a:endParaRPr lang="ru-RU" sz="1200" b="1" dirty="0">
              <a:solidFill>
                <a:srgbClr val="00863D"/>
              </a:solidFill>
              <a:latin typeface="Century Schoolbook" pitchFamily="18" charset="0"/>
            </a:endParaRPr>
          </a:p>
        </p:txBody>
      </p:sp>
      <p:graphicFrame>
        <p:nvGraphicFramePr>
          <p:cNvPr id="15365" name="Object 5"/>
          <p:cNvGraphicFramePr>
            <a:graphicFrameLocks noChangeAspect="1"/>
          </p:cNvGraphicFramePr>
          <p:nvPr>
            <p:ph sz="half" idx="2"/>
          </p:nvPr>
        </p:nvGraphicFramePr>
        <p:xfrm>
          <a:off x="1476375" y="1268413"/>
          <a:ext cx="873125" cy="873125"/>
        </p:xfrm>
        <a:graphic>
          <a:graphicData uri="http://schemas.openxmlformats.org/presentationml/2006/ole">
            <p:oleObj spid="_x0000_s31746" name="Document" r:id="rId4" imgW="1298520" imgH="1300680" progId="">
              <p:embed/>
            </p:oleObj>
          </a:graphicData>
        </a:graphic>
      </p:graphicFrame>
      <p:graphicFrame>
        <p:nvGraphicFramePr>
          <p:cNvPr id="15366" name="Object 6"/>
          <p:cNvGraphicFramePr>
            <a:graphicFrameLocks noChangeAspect="1"/>
          </p:cNvGraphicFramePr>
          <p:nvPr/>
        </p:nvGraphicFramePr>
        <p:xfrm>
          <a:off x="2268538" y="1268413"/>
          <a:ext cx="584200" cy="584200"/>
        </p:xfrm>
        <a:graphic>
          <a:graphicData uri="http://schemas.openxmlformats.org/presentationml/2006/ole">
            <p:oleObj spid="_x0000_s31747" name="Document" r:id="rId5" imgW="1298520" imgH="1300680" progId="">
              <p:embed/>
            </p:oleObj>
          </a:graphicData>
        </a:graphic>
      </p:graphicFrame>
      <p:graphicFrame>
        <p:nvGraphicFramePr>
          <p:cNvPr id="15367" name="Object 7"/>
          <p:cNvGraphicFramePr>
            <a:graphicFrameLocks noChangeAspect="1"/>
          </p:cNvGraphicFramePr>
          <p:nvPr/>
        </p:nvGraphicFramePr>
        <p:xfrm>
          <a:off x="2916238" y="1268413"/>
          <a:ext cx="368300" cy="368300"/>
        </p:xfrm>
        <a:graphic>
          <a:graphicData uri="http://schemas.openxmlformats.org/presentationml/2006/ole">
            <p:oleObj spid="_x0000_s31748" name="Document" r:id="rId6" imgW="1298520" imgH="1300680" progId="">
              <p:embed/>
            </p:oleObj>
          </a:graphicData>
        </a:graphic>
      </p:graphicFrame>
      <p:graphicFrame>
        <p:nvGraphicFramePr>
          <p:cNvPr id="15368" name="Object 8"/>
          <p:cNvGraphicFramePr>
            <a:graphicFrameLocks noChangeAspect="1"/>
          </p:cNvGraphicFramePr>
          <p:nvPr/>
        </p:nvGraphicFramePr>
        <p:xfrm>
          <a:off x="3419475" y="1268413"/>
          <a:ext cx="223838" cy="223837"/>
        </p:xfrm>
        <a:graphic>
          <a:graphicData uri="http://schemas.openxmlformats.org/presentationml/2006/ole">
            <p:oleObj spid="_x0000_s31749" name="Document" r:id="rId7" imgW="1298520" imgH="1300680" progId="">
              <p:embed/>
            </p:oleObj>
          </a:graphicData>
        </a:graphic>
      </p:graphicFrame>
      <p:sp>
        <p:nvSpPr>
          <p:cNvPr id="15369" name="Rectangle 9"/>
          <p:cNvSpPr>
            <a:spLocks noChangeArrowheads="1"/>
          </p:cNvSpPr>
          <p:nvPr/>
        </p:nvSpPr>
        <p:spPr bwMode="auto">
          <a:xfrm>
            <a:off x="5508104" y="1988840"/>
            <a:ext cx="3384550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555776" y="1412777"/>
            <a:ext cx="244827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</a:t>
            </a:r>
            <a:r>
              <a:rPr lang="ru-RU" b="1" dirty="0" smtClean="0">
                <a:solidFill>
                  <a:srgbClr val="C00000"/>
                </a:solidFill>
                <a:latin typeface="Century Schoolbook" pitchFamily="18" charset="0"/>
              </a:rPr>
              <a:t>Лаборатория</a:t>
            </a:r>
            <a:endParaRPr lang="ru-RU" b="1" dirty="0">
              <a:solidFill>
                <a:srgbClr val="C00000"/>
              </a:solidFill>
              <a:latin typeface="Century Schoolbook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292080" y="2420888"/>
            <a:ext cx="35283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b="1" dirty="0" smtClean="0">
                <a:solidFill>
                  <a:srgbClr val="00863D"/>
                </a:solidFill>
                <a:latin typeface="Century Schoolbook" pitchFamily="18" charset="0"/>
              </a:rPr>
              <a:t>Это такое дело, когда что-то хотят узнать и специально устраивают, а потом смотрят. Если все получилось, то говорят, что он удачный, а если нет, то что- нибудь меняют и снова смотрят, и так пока не получится. Мне нравится это делать, это интересно, только не всегда разрешают.</a:t>
            </a:r>
            <a:endParaRPr lang="ru-RU" sz="1200" b="1" dirty="0">
              <a:solidFill>
                <a:srgbClr val="00863D"/>
              </a:solidFill>
              <a:latin typeface="Century Schoolbook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940152" y="1628800"/>
            <a:ext cx="19442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    </a:t>
            </a:r>
            <a:r>
              <a:rPr lang="ru-RU" b="1" dirty="0" smtClean="0">
                <a:solidFill>
                  <a:srgbClr val="C00000"/>
                </a:solidFill>
                <a:latin typeface="Century Schoolbook" pitchFamily="18" charset="0"/>
              </a:rPr>
              <a:t>Эксперимент</a:t>
            </a:r>
            <a:endParaRPr lang="ru-RU" b="1" dirty="0">
              <a:solidFill>
                <a:srgbClr val="C00000"/>
              </a:solidFill>
              <a:latin typeface="Century Schoolbook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23528" y="4365104"/>
            <a:ext cx="39604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u-RU" sz="1200" b="1" dirty="0" smtClean="0">
                <a:solidFill>
                  <a:srgbClr val="00863D"/>
                </a:solidFill>
                <a:latin typeface="Century Schoolbook" pitchFamily="18" charset="0"/>
              </a:rPr>
              <a:t>Этот человек часто бывает под водой, даже на дне. Он туда спускается с разными баночками, набирает в них воду и ил, потом на корабле делает всякие анализы. А еще он плавает с камерой и снимает всяких рыб и морских животных, и даже акул. Он очень смелый. И еще он пишет статьи в умных журналах  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755576" y="3789040"/>
            <a:ext cx="15121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Century Schoolbook" pitchFamily="18" charset="0"/>
              </a:rPr>
              <a:t>Океанолог</a:t>
            </a:r>
            <a:endParaRPr lang="ru-RU" b="1" dirty="0">
              <a:solidFill>
                <a:srgbClr val="C00000"/>
              </a:solidFill>
              <a:latin typeface="Century Schoolbook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644008" y="4509120"/>
            <a:ext cx="424847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sz="1200" b="1" dirty="0" smtClean="0">
                <a:solidFill>
                  <a:srgbClr val="00863D"/>
                </a:solidFill>
                <a:latin typeface="Century Schoolbook" pitchFamily="18" charset="0"/>
              </a:rPr>
              <a:t>Этот человек все время лазает по горам. У него есть разные приборы, он за всем там наблюдает, особенно он ищет горы, которые дрожат и когда внутри у них что-то кипит и даже выплескивается, там он может сгореть, но он все равно туда ходит, делает фотографии, говорит людям когда там опасно жить</a:t>
            </a:r>
            <a:endParaRPr lang="ru-RU" sz="1200" b="1" dirty="0">
              <a:solidFill>
                <a:srgbClr val="00863D"/>
              </a:solidFill>
              <a:latin typeface="Century Schoolbook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788024" y="4149080"/>
            <a:ext cx="3600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                        </a:t>
            </a:r>
            <a:r>
              <a:rPr lang="ru-RU" b="1" dirty="0" smtClean="0">
                <a:solidFill>
                  <a:srgbClr val="C00000"/>
                </a:solidFill>
                <a:latin typeface="Century Schoolbook" pitchFamily="18" charset="0"/>
              </a:rPr>
              <a:t>Вулканолог</a:t>
            </a:r>
            <a:endParaRPr lang="ru-RU" b="1" dirty="0">
              <a:solidFill>
                <a:srgbClr val="C00000"/>
              </a:solidFill>
              <a:latin typeface="Century Schoolboo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5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53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 descr="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1979613" y="115888"/>
            <a:ext cx="7056437" cy="1009650"/>
          </a:xfrm>
          <a:solidFill>
            <a:srgbClr val="FFFF99"/>
          </a:solidFill>
          <a:ln>
            <a:solidFill>
              <a:schemeClr val="bg2"/>
            </a:solidFill>
          </a:ln>
        </p:spPr>
        <p:txBody>
          <a:bodyPr>
            <a:normAutofit fontScale="90000"/>
          </a:bodyPr>
          <a:lstStyle/>
          <a:p>
            <a:r>
              <a:rPr lang="ru-RU" sz="2700" dirty="0" smtClean="0">
                <a:latin typeface="Century Schoolbook" pitchFamily="18" charset="0"/>
              </a:rPr>
              <a:t/>
            </a:r>
            <a:br>
              <a:rPr lang="ru-RU" sz="2700" dirty="0" smtClean="0">
                <a:latin typeface="Century Schoolbook" pitchFamily="18" charset="0"/>
              </a:rPr>
            </a:br>
            <a:r>
              <a:rPr lang="ru-RU" sz="2700" dirty="0" smtClean="0">
                <a:latin typeface="Century Schoolbook" pitchFamily="18" charset="0"/>
              </a:rPr>
              <a:t/>
            </a:r>
            <a:br>
              <a:rPr lang="ru-RU" sz="2700" dirty="0" smtClean="0">
                <a:latin typeface="Century Schoolbook" pitchFamily="18" charset="0"/>
              </a:rPr>
            </a:br>
            <a:r>
              <a:rPr lang="ru-RU" sz="2700" dirty="0" smtClean="0">
                <a:latin typeface="Century Schoolbook" pitchFamily="18" charset="0"/>
              </a:rPr>
              <a:t/>
            </a:r>
            <a:br>
              <a:rPr lang="ru-RU" sz="2700" dirty="0" smtClean="0">
                <a:latin typeface="Century Schoolbook" pitchFamily="18" charset="0"/>
              </a:rPr>
            </a:br>
            <a:r>
              <a:rPr lang="ru-RU" sz="2700" b="1" dirty="0" smtClean="0">
                <a:latin typeface="Century Schoolbook" pitchFamily="18" charset="0"/>
              </a:rPr>
              <a:t>«Самое лучшее открытие – то, которое ребенок делает сам!»    </a:t>
            </a:r>
            <a:r>
              <a:rPr lang="ru-RU" sz="2400" b="1" dirty="0" smtClean="0"/>
              <a:t>Ральф У. Эмерсон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>
              <a:latin typeface="Century Schoolbook" pitchFamily="18" charset="0"/>
            </a:endParaRP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125415" y="2133600"/>
            <a:ext cx="7407025" cy="4168726"/>
          </a:xfrm>
        </p:spPr>
        <p:txBody>
          <a:bodyPr>
            <a:normAutofit fontScale="92500" lnSpcReduction="20000"/>
          </a:bodyPr>
          <a:lstStyle/>
          <a:p>
            <a:pPr marL="0" lvl="0" indent="0"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800" b="1" dirty="0" smtClean="0">
                <a:solidFill>
                  <a:srgbClr val="7030A0"/>
                </a:solidFill>
                <a:latin typeface="Century Schoolbook" pitchFamily="18" charset="0"/>
                <a:ea typeface="Times New Roman" pitchFamily="18" charset="0"/>
                <a:cs typeface="Arial" pitchFamily="34" charset="0"/>
              </a:rPr>
              <a:t>"Люди, научившиеся наблюдениям и опытам,</a:t>
            </a:r>
            <a:br>
              <a:rPr lang="ru-RU" sz="2800" b="1" dirty="0" smtClean="0">
                <a:solidFill>
                  <a:srgbClr val="7030A0"/>
                </a:solidFill>
                <a:latin typeface="Century Schoolbook" pitchFamily="18" charset="0"/>
                <a:ea typeface="Times New Roman" pitchFamily="18" charset="0"/>
                <a:cs typeface="Arial" pitchFamily="34" charset="0"/>
              </a:rPr>
            </a:br>
            <a:r>
              <a:rPr lang="ru-RU" sz="2800" b="1" dirty="0" smtClean="0">
                <a:solidFill>
                  <a:srgbClr val="7030A0"/>
                </a:solidFill>
                <a:latin typeface="Century Schoolbook" pitchFamily="18" charset="0"/>
                <a:ea typeface="Times New Roman" pitchFamily="18" charset="0"/>
                <a:cs typeface="Arial" pitchFamily="34" charset="0"/>
              </a:rPr>
              <a:t>Приобретают способность сами ставить вопросы,</a:t>
            </a:r>
            <a:br>
              <a:rPr lang="ru-RU" sz="2800" b="1" dirty="0" smtClean="0">
                <a:solidFill>
                  <a:srgbClr val="7030A0"/>
                </a:solidFill>
                <a:latin typeface="Century Schoolbook" pitchFamily="18" charset="0"/>
                <a:ea typeface="Times New Roman" pitchFamily="18" charset="0"/>
                <a:cs typeface="Arial" pitchFamily="34" charset="0"/>
              </a:rPr>
            </a:br>
            <a:r>
              <a:rPr lang="ru-RU" sz="2800" b="1" dirty="0" smtClean="0">
                <a:solidFill>
                  <a:srgbClr val="7030A0"/>
                </a:solidFill>
                <a:latin typeface="Century Schoolbook" pitchFamily="18" charset="0"/>
                <a:ea typeface="Times New Roman" pitchFamily="18" charset="0"/>
                <a:cs typeface="Arial" pitchFamily="34" charset="0"/>
              </a:rPr>
              <a:t>И получать на них фактические ответы, оказываясь</a:t>
            </a:r>
            <a:br>
              <a:rPr lang="ru-RU" sz="2800" b="1" dirty="0" smtClean="0">
                <a:solidFill>
                  <a:srgbClr val="7030A0"/>
                </a:solidFill>
                <a:latin typeface="Century Schoolbook" pitchFamily="18" charset="0"/>
                <a:ea typeface="Times New Roman" pitchFamily="18" charset="0"/>
                <a:cs typeface="Arial" pitchFamily="34" charset="0"/>
              </a:rPr>
            </a:br>
            <a:r>
              <a:rPr lang="ru-RU" sz="2800" b="1" dirty="0" smtClean="0">
                <a:solidFill>
                  <a:srgbClr val="7030A0"/>
                </a:solidFill>
                <a:latin typeface="Century Schoolbook" pitchFamily="18" charset="0"/>
                <a:ea typeface="Times New Roman" pitchFamily="18" charset="0"/>
                <a:cs typeface="Arial" pitchFamily="34" charset="0"/>
              </a:rPr>
              <a:t>На более высоком умственном и нравственном уровне</a:t>
            </a:r>
            <a:br>
              <a:rPr lang="ru-RU" sz="2800" b="1" dirty="0" smtClean="0">
                <a:solidFill>
                  <a:srgbClr val="7030A0"/>
                </a:solidFill>
                <a:latin typeface="Century Schoolbook" pitchFamily="18" charset="0"/>
                <a:ea typeface="Times New Roman" pitchFamily="18" charset="0"/>
                <a:cs typeface="Arial" pitchFamily="34" charset="0"/>
              </a:rPr>
            </a:br>
            <a:r>
              <a:rPr lang="ru-RU" sz="2800" b="1" dirty="0" smtClean="0">
                <a:solidFill>
                  <a:srgbClr val="7030A0"/>
                </a:solidFill>
                <a:latin typeface="Century Schoolbook" pitchFamily="18" charset="0"/>
                <a:ea typeface="Times New Roman" pitchFamily="18" charset="0"/>
                <a:cs typeface="Arial" pitchFamily="34" charset="0"/>
              </a:rPr>
              <a:t>В сравнении с теми, кто такой школы не прошел" </a:t>
            </a:r>
            <a:endParaRPr lang="ru-RU" sz="1200" b="1" dirty="0" smtClean="0">
              <a:solidFill>
                <a:srgbClr val="7030A0"/>
              </a:solidFill>
              <a:latin typeface="Century Schoolbook" pitchFamily="18" charset="0"/>
              <a:cs typeface="Arial" pitchFamily="34" charset="0"/>
            </a:endParaRPr>
          </a:p>
          <a:p>
            <a:pPr marL="0" lvl="0" indent="0" algn="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ru-RU" sz="2800" b="1" dirty="0" smtClean="0">
              <a:solidFill>
                <a:srgbClr val="00863D"/>
              </a:solidFill>
              <a:latin typeface="Century Schoolbook" pitchFamily="18" charset="0"/>
              <a:ea typeface="Times New Roman" pitchFamily="18" charset="0"/>
              <a:cs typeface="Arial" pitchFamily="34" charset="0"/>
            </a:endParaRPr>
          </a:p>
          <a:p>
            <a:pPr marL="0" lvl="0" indent="0" algn="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800" b="1" dirty="0" smtClean="0">
                <a:solidFill>
                  <a:srgbClr val="00863D"/>
                </a:solidFill>
                <a:latin typeface="Century Schoolbook" pitchFamily="18" charset="0"/>
                <a:ea typeface="Times New Roman" pitchFamily="18" charset="0"/>
                <a:cs typeface="Arial" pitchFamily="34" charset="0"/>
              </a:rPr>
              <a:t>К</a:t>
            </a:r>
            <a:r>
              <a:rPr lang="ru-RU" sz="2800" b="1" dirty="0" smtClean="0">
                <a:solidFill>
                  <a:srgbClr val="00863D"/>
                </a:solidFill>
                <a:latin typeface="Century Schoolbook" pitchFamily="18" charset="0"/>
                <a:ea typeface="Times New Roman" pitchFamily="18" charset="0"/>
                <a:cs typeface="Arial" pitchFamily="34" charset="0"/>
              </a:rPr>
              <a:t>. А. Тимирязев</a:t>
            </a:r>
            <a:r>
              <a:rPr lang="ru-RU" sz="1600" b="1" dirty="0" smtClean="0">
                <a:solidFill>
                  <a:srgbClr val="00863D"/>
                </a:solidFill>
                <a:latin typeface="Century Schoolbook" pitchFamily="18" charset="0"/>
                <a:ea typeface="Times New Roman" pitchFamily="18" charset="0"/>
                <a:cs typeface="Arial" pitchFamily="34" charset="0"/>
              </a:rPr>
              <a:t>.</a:t>
            </a:r>
            <a:endParaRPr lang="ru-RU" sz="2800" dirty="0">
              <a:latin typeface="Century Schoolbook" pitchFamily="18" charset="0"/>
            </a:endParaRPr>
          </a:p>
        </p:txBody>
      </p:sp>
      <p:graphicFrame>
        <p:nvGraphicFramePr>
          <p:cNvPr id="7174" name="Object 6"/>
          <p:cNvGraphicFramePr>
            <a:graphicFrameLocks noChangeAspect="1"/>
          </p:cNvGraphicFramePr>
          <p:nvPr>
            <p:ph sz="half" idx="2"/>
          </p:nvPr>
        </p:nvGraphicFramePr>
        <p:xfrm>
          <a:off x="1476375" y="1268413"/>
          <a:ext cx="873125" cy="873125"/>
        </p:xfrm>
        <a:graphic>
          <a:graphicData uri="http://schemas.openxmlformats.org/presentationml/2006/ole">
            <p:oleObj spid="_x0000_s32770" name="Document" r:id="rId4" imgW="1298520" imgH="1300680" progId="">
              <p:embed/>
            </p:oleObj>
          </a:graphicData>
        </a:graphic>
      </p:graphicFrame>
      <p:graphicFrame>
        <p:nvGraphicFramePr>
          <p:cNvPr id="7176" name="Object 8"/>
          <p:cNvGraphicFramePr>
            <a:graphicFrameLocks noChangeAspect="1"/>
          </p:cNvGraphicFramePr>
          <p:nvPr/>
        </p:nvGraphicFramePr>
        <p:xfrm>
          <a:off x="2268538" y="1268413"/>
          <a:ext cx="584200" cy="584200"/>
        </p:xfrm>
        <a:graphic>
          <a:graphicData uri="http://schemas.openxmlformats.org/presentationml/2006/ole">
            <p:oleObj spid="_x0000_s32771" name="Document" r:id="rId5" imgW="1298520" imgH="1300680" progId="">
              <p:embed/>
            </p:oleObj>
          </a:graphicData>
        </a:graphic>
      </p:graphicFrame>
      <p:graphicFrame>
        <p:nvGraphicFramePr>
          <p:cNvPr id="7177" name="Object 9"/>
          <p:cNvGraphicFramePr>
            <a:graphicFrameLocks noChangeAspect="1"/>
          </p:cNvGraphicFramePr>
          <p:nvPr/>
        </p:nvGraphicFramePr>
        <p:xfrm>
          <a:off x="2916238" y="1268413"/>
          <a:ext cx="368300" cy="368300"/>
        </p:xfrm>
        <a:graphic>
          <a:graphicData uri="http://schemas.openxmlformats.org/presentationml/2006/ole">
            <p:oleObj spid="_x0000_s32772" name="Document" r:id="rId6" imgW="1298520" imgH="1300680" progId="">
              <p:embed/>
            </p:oleObj>
          </a:graphicData>
        </a:graphic>
      </p:graphicFrame>
      <p:graphicFrame>
        <p:nvGraphicFramePr>
          <p:cNvPr id="7178" name="Object 10"/>
          <p:cNvGraphicFramePr>
            <a:graphicFrameLocks noChangeAspect="1"/>
          </p:cNvGraphicFramePr>
          <p:nvPr/>
        </p:nvGraphicFramePr>
        <p:xfrm>
          <a:off x="3419475" y="1268413"/>
          <a:ext cx="223838" cy="223837"/>
        </p:xfrm>
        <a:graphic>
          <a:graphicData uri="http://schemas.openxmlformats.org/presentationml/2006/ole">
            <p:oleObj spid="_x0000_s32773" name="Document" r:id="rId7" imgW="1298520" imgH="130068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 descr="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1698259" y="2000958"/>
            <a:ext cx="7056437" cy="2950869"/>
          </a:xfrm>
          <a:solidFill>
            <a:srgbClr val="FFFF99"/>
          </a:solidFill>
          <a:ln>
            <a:solidFill>
              <a:schemeClr val="bg2"/>
            </a:solidFill>
          </a:ln>
        </p:spPr>
        <p:txBody>
          <a:bodyPr/>
          <a:lstStyle/>
          <a:p>
            <a:r>
              <a:rPr lang="ru-RU" dirty="0" smtClean="0">
                <a:latin typeface="Century Schoolbook" pitchFamily="18" charset="0"/>
              </a:rPr>
              <a:t> </a:t>
            </a:r>
            <a:r>
              <a:rPr lang="ru-RU" b="1" dirty="0" smtClean="0">
                <a:latin typeface="Century Schoolbook" pitchFamily="18" charset="0"/>
              </a:rPr>
              <a:t>Спасибо за внимание!</a:t>
            </a:r>
            <a:endParaRPr lang="ru-RU" b="1" dirty="0">
              <a:latin typeface="Century Schoolbook" pitchFamily="18" charset="0"/>
            </a:endParaRPr>
          </a:p>
        </p:txBody>
      </p:sp>
      <p:graphicFrame>
        <p:nvGraphicFramePr>
          <p:cNvPr id="7174" name="Object 6"/>
          <p:cNvGraphicFramePr>
            <a:graphicFrameLocks noChangeAspect="1"/>
          </p:cNvGraphicFramePr>
          <p:nvPr>
            <p:ph sz="half" idx="2"/>
          </p:nvPr>
        </p:nvGraphicFramePr>
        <p:xfrm>
          <a:off x="1476375" y="1268413"/>
          <a:ext cx="873125" cy="873125"/>
        </p:xfrm>
        <a:graphic>
          <a:graphicData uri="http://schemas.openxmlformats.org/presentationml/2006/ole">
            <p:oleObj spid="_x0000_s34818" name="Document" r:id="rId5" imgW="1298520" imgH="1300680" progId="">
              <p:embed/>
            </p:oleObj>
          </a:graphicData>
        </a:graphic>
      </p:graphicFrame>
      <p:graphicFrame>
        <p:nvGraphicFramePr>
          <p:cNvPr id="7176" name="Object 8"/>
          <p:cNvGraphicFramePr>
            <a:graphicFrameLocks noChangeAspect="1"/>
          </p:cNvGraphicFramePr>
          <p:nvPr/>
        </p:nvGraphicFramePr>
        <p:xfrm>
          <a:off x="2268538" y="1268413"/>
          <a:ext cx="584200" cy="584200"/>
        </p:xfrm>
        <a:graphic>
          <a:graphicData uri="http://schemas.openxmlformats.org/presentationml/2006/ole">
            <p:oleObj spid="_x0000_s34819" name="Document" r:id="rId6" imgW="1298520" imgH="1300680" progId="">
              <p:embed/>
            </p:oleObj>
          </a:graphicData>
        </a:graphic>
      </p:graphicFrame>
      <p:graphicFrame>
        <p:nvGraphicFramePr>
          <p:cNvPr id="7177" name="Object 9"/>
          <p:cNvGraphicFramePr>
            <a:graphicFrameLocks noChangeAspect="1"/>
          </p:cNvGraphicFramePr>
          <p:nvPr/>
        </p:nvGraphicFramePr>
        <p:xfrm>
          <a:off x="2916238" y="1268413"/>
          <a:ext cx="368300" cy="368300"/>
        </p:xfrm>
        <a:graphic>
          <a:graphicData uri="http://schemas.openxmlformats.org/presentationml/2006/ole">
            <p:oleObj spid="_x0000_s34820" name="Document" r:id="rId7" imgW="1298520" imgH="1300680" progId="">
              <p:embed/>
            </p:oleObj>
          </a:graphicData>
        </a:graphic>
      </p:graphicFrame>
      <p:graphicFrame>
        <p:nvGraphicFramePr>
          <p:cNvPr id="7178" name="Object 10"/>
          <p:cNvGraphicFramePr>
            <a:graphicFrameLocks noChangeAspect="1"/>
          </p:cNvGraphicFramePr>
          <p:nvPr/>
        </p:nvGraphicFramePr>
        <p:xfrm>
          <a:off x="3419475" y="1268413"/>
          <a:ext cx="223838" cy="223837"/>
        </p:xfrm>
        <a:graphic>
          <a:graphicData uri="http://schemas.openxmlformats.org/presentationml/2006/ole">
            <p:oleObj spid="_x0000_s34821" name="Document" r:id="rId8" imgW="1298520" imgH="1300680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 descr="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171" name="Rectangle 3"/>
          <p:cNvSpPr>
            <a:spLocks noGrp="1" noChangeArrowheads="1"/>
          </p:cNvSpPr>
          <p:nvPr>
            <p:ph type="title"/>
          </p:nvPr>
        </p:nvSpPr>
        <p:spPr>
          <a:xfrm>
            <a:off x="1979613" y="115888"/>
            <a:ext cx="7056437" cy="1009650"/>
          </a:xfrm>
          <a:solidFill>
            <a:srgbClr val="FFFF99"/>
          </a:solidFill>
          <a:ln>
            <a:solidFill>
              <a:schemeClr val="bg2"/>
            </a:solidFill>
          </a:ln>
        </p:spPr>
        <p:txBody>
          <a:bodyPr>
            <a:normAutofit/>
          </a:bodyPr>
          <a:lstStyle/>
          <a:p>
            <a:r>
              <a:rPr lang="ru-RU" dirty="0" smtClean="0">
                <a:latin typeface="Century Schoolbook" pitchFamily="18" charset="0"/>
              </a:rPr>
              <a:t> </a:t>
            </a:r>
            <a:r>
              <a:rPr lang="ru-RU" sz="4000" b="1" dirty="0" smtClean="0">
                <a:latin typeface="Century Schoolbook" pitchFamily="18" charset="0"/>
              </a:rPr>
              <a:t>Решение педсовета</a:t>
            </a:r>
            <a:endParaRPr lang="ru-RU" b="1" dirty="0">
              <a:latin typeface="Century Schoolbook" pitchFamily="18" charset="0"/>
            </a:endParaRP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247650" y="1181100"/>
            <a:ext cx="8645525" cy="535305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dirty="0" smtClean="0"/>
              <a:t> </a:t>
            </a:r>
          </a:p>
          <a:p>
            <a:pPr>
              <a:buNone/>
            </a:pPr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Изменённый ТУП и РУП от 10.10.2018 принять к сведению и исполнению. / ответственные все педагоги, срок постоянно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Внести изменения в РУП согласно ТУП от 10.10.2018 /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ответств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методист, срок до 1.11.2018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Утвердить перспективные планы по казахскому языку  и вариативному компоненту во 2 мл, ср,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ст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группах,  /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ответств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учитель казахского языка </a:t>
            </a:r>
            <a:r>
              <a:rPr lang="ru-RU" sz="1900" dirty="0" err="1" smtClean="0">
                <a:latin typeface="Times New Roman" pitchFamily="18" charset="0"/>
                <a:cs typeface="Times New Roman" pitchFamily="18" charset="0"/>
              </a:rPr>
              <a:t>Молдабаева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 К.Е.,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воспитатели перечисленных групп</a:t>
            </a:r>
            <a:endParaRPr lang="ru-RU" sz="19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Создавать </a:t>
            </a: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в ДО  условия для развития познавательно-исследовательской деятельности и экспериментирования детей, соответственно возрасту ./ Ответственные: воспитатели.  Дата: в течение года</a:t>
            </a:r>
          </a:p>
          <a:p>
            <a:pPr marL="457200" indent="-457200">
              <a:buFont typeface="+mj-lt"/>
              <a:buAutoNum type="arabicPeriod"/>
            </a:pPr>
            <a:r>
              <a:rPr lang="ru-RU" sz="1900" dirty="0" smtClean="0">
                <a:latin typeface="Times New Roman" pitchFamily="18" charset="0"/>
                <a:cs typeface="Times New Roman" pitchFamily="18" charset="0"/>
              </a:rPr>
              <a:t>Педагогам всех возрастных групп в планах учебно-воспитательной работы отразить работу с родителями по организации экспериментальной деятельности дошкольников. /Ответственные: воспитатели. Дата: в течение года</a:t>
            </a:r>
          </a:p>
          <a:p>
            <a:pPr>
              <a:buFontTx/>
              <a:buBlip>
                <a:blip r:embed="rId3"/>
              </a:buBlip>
            </a:pPr>
            <a:endParaRPr lang="ru-RU" sz="1800" b="1" dirty="0">
              <a:solidFill>
                <a:srgbClr val="00863D"/>
              </a:solidFill>
              <a:latin typeface="Century Schoolbook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71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71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71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71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71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71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 descr="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aphicFrame>
        <p:nvGraphicFramePr>
          <p:cNvPr id="7174" name="Object 6"/>
          <p:cNvGraphicFramePr>
            <a:graphicFrameLocks noChangeAspect="1"/>
          </p:cNvGraphicFramePr>
          <p:nvPr>
            <p:ph sz="half" idx="2"/>
          </p:nvPr>
        </p:nvGraphicFramePr>
        <p:xfrm>
          <a:off x="1476375" y="1268413"/>
          <a:ext cx="873125" cy="873125"/>
        </p:xfrm>
        <a:graphic>
          <a:graphicData uri="http://schemas.openxmlformats.org/presentationml/2006/ole">
            <p:oleObj spid="_x0000_s19458" name="Document" r:id="rId4" imgW="1298520" imgH="1300680" progId="">
              <p:embed/>
            </p:oleObj>
          </a:graphicData>
        </a:graphic>
      </p:graphicFrame>
      <p:graphicFrame>
        <p:nvGraphicFramePr>
          <p:cNvPr id="7176" name="Object 8"/>
          <p:cNvGraphicFramePr>
            <a:graphicFrameLocks noChangeAspect="1"/>
          </p:cNvGraphicFramePr>
          <p:nvPr/>
        </p:nvGraphicFramePr>
        <p:xfrm>
          <a:off x="2268538" y="1268413"/>
          <a:ext cx="584200" cy="584200"/>
        </p:xfrm>
        <a:graphic>
          <a:graphicData uri="http://schemas.openxmlformats.org/presentationml/2006/ole">
            <p:oleObj spid="_x0000_s19459" name="Document" r:id="rId5" imgW="1298520" imgH="1300680" progId="">
              <p:embed/>
            </p:oleObj>
          </a:graphicData>
        </a:graphic>
      </p:graphicFrame>
      <p:graphicFrame>
        <p:nvGraphicFramePr>
          <p:cNvPr id="7177" name="Object 9"/>
          <p:cNvGraphicFramePr>
            <a:graphicFrameLocks noChangeAspect="1"/>
          </p:cNvGraphicFramePr>
          <p:nvPr/>
        </p:nvGraphicFramePr>
        <p:xfrm>
          <a:off x="2916238" y="1268413"/>
          <a:ext cx="368300" cy="368300"/>
        </p:xfrm>
        <a:graphic>
          <a:graphicData uri="http://schemas.openxmlformats.org/presentationml/2006/ole">
            <p:oleObj spid="_x0000_s19460" name="Document" r:id="rId6" imgW="1298520" imgH="1300680" progId="">
              <p:embed/>
            </p:oleObj>
          </a:graphicData>
        </a:graphic>
      </p:graphicFrame>
      <p:graphicFrame>
        <p:nvGraphicFramePr>
          <p:cNvPr id="7178" name="Object 10"/>
          <p:cNvGraphicFramePr>
            <a:graphicFrameLocks noChangeAspect="1"/>
          </p:cNvGraphicFramePr>
          <p:nvPr/>
        </p:nvGraphicFramePr>
        <p:xfrm>
          <a:off x="3419475" y="1268413"/>
          <a:ext cx="223838" cy="223837"/>
        </p:xfrm>
        <a:graphic>
          <a:graphicData uri="http://schemas.openxmlformats.org/presentationml/2006/ole">
            <p:oleObj spid="_x0000_s19461" name="Document" r:id="rId7" imgW="1298520" imgH="1300680" progId="">
              <p:embed/>
            </p:oleObj>
          </a:graphicData>
        </a:graphic>
      </p:graphicFrame>
      <p:sp>
        <p:nvSpPr>
          <p:cNvPr id="3078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1115616" y="2553638"/>
            <a:ext cx="792043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/>
            </a:r>
            <a:b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endParaRPr kumimoji="0" 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6" descr="C:\Users\Елена\Downloads\deti_2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04248" y="4149080"/>
            <a:ext cx="2005588" cy="21610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955</TotalTime>
  <Words>1452</Words>
  <Application>Microsoft Office PowerPoint</Application>
  <PresentationFormat>Экран (4:3)</PresentationFormat>
  <Paragraphs>237</Paragraphs>
  <Slides>35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7" baseType="lpstr">
      <vt:lpstr>Тема Office</vt:lpstr>
      <vt:lpstr>Document</vt:lpstr>
      <vt:lpstr>Педсовет № 2 от 01.11.2018</vt:lpstr>
      <vt:lpstr>Решение педсовета  №1 </vt:lpstr>
      <vt:lpstr>«О внесении изменений и дополнения в приказ Министра образования и науки РК от 20 декабря 2012 №557 «Об утверждении типовых учебных планов ДВО РК»  от 12 октября 2018года.</vt:lpstr>
      <vt:lpstr>Итоги стартового мониторинга                                        сентябрь 2018-2019 </vt:lpstr>
      <vt:lpstr>Страница 1: Вступление.</vt:lpstr>
      <vt:lpstr>Активизировать действия воспитателей по усовершенствованию предметной среды ДО  для обеспечения экспериментальной деятельности детей </vt:lpstr>
      <vt:lpstr> I этап – теоретический  (2018-2019)  </vt:lpstr>
      <vt:lpstr>II этап – практический                                       (2019-2020) </vt:lpstr>
      <vt:lpstr>  Страница 2: Методическая  </vt:lpstr>
      <vt:lpstr> Центр науки (экспериментирования)</vt:lpstr>
      <vt:lpstr>Компоненты   центра экспериментирования</vt:lpstr>
      <vt:lpstr>Слайд 12</vt:lpstr>
      <vt:lpstr>Слайд 13</vt:lpstr>
      <vt:lpstr>Слайд 14</vt:lpstr>
      <vt:lpstr> В ходе работы в специально подготовленной среде, дети:  </vt:lpstr>
      <vt:lpstr> Что такое эксперимент?</vt:lpstr>
      <vt:lpstr>  Что такое экспериментирование?</vt:lpstr>
      <vt:lpstr> Что  является объектом познания детей дошкольного возраста?</vt:lpstr>
      <vt:lpstr>По каким принципам можно классифицировать эксперименты?   </vt:lpstr>
      <vt:lpstr>  Выстроить последовательность детского экспериментирования</vt:lpstr>
      <vt:lpstr>  Правильная последовательность детского экспериментирования</vt:lpstr>
      <vt:lpstr>  Какие интегративные качества личности развиваются у ребенка в процессе экспериментирования?   </vt:lpstr>
      <vt:lpstr>3. Страница</vt:lpstr>
      <vt:lpstr>мозговой штурм -</vt:lpstr>
      <vt:lpstr> игра</vt:lpstr>
      <vt:lpstr>Гипотеза</vt:lpstr>
      <vt:lpstr>Проблемная ситуация</vt:lpstr>
      <vt:lpstr>Проблемная ситуация</vt:lpstr>
      <vt:lpstr>   «Вопрос-ответ» </vt:lpstr>
      <vt:lpstr> Одинаковы ли понятия: любознательность и любопытство? Ответ обоснуйте. </vt:lpstr>
      <vt:lpstr>Объяснялки… </vt:lpstr>
      <vt:lpstr>   «Самое лучшее открытие – то, которое ребенок делает сам!»    Ральф У. Эмерсон  </vt:lpstr>
      <vt:lpstr> Спасибо за внимание!</vt:lpstr>
      <vt:lpstr> Решение педсовета</vt:lpstr>
      <vt:lpstr>  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Горяйнов</dc:creator>
  <cp:lastModifiedBy>user</cp:lastModifiedBy>
  <cp:revision>126</cp:revision>
  <dcterms:created xsi:type="dcterms:W3CDTF">2013-11-19T05:52:05Z</dcterms:created>
  <dcterms:modified xsi:type="dcterms:W3CDTF">2018-12-05T08:40:46Z</dcterms:modified>
</cp:coreProperties>
</file>