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5"/>
  </p:notesMasterIdLst>
  <p:sldIdLst>
    <p:sldId id="289" r:id="rId2"/>
    <p:sldId id="275" r:id="rId3"/>
    <p:sldId id="261" r:id="rId4"/>
    <p:sldId id="262" r:id="rId5"/>
    <p:sldId id="293" r:id="rId6"/>
    <p:sldId id="264" r:id="rId7"/>
    <p:sldId id="292" r:id="rId8"/>
    <p:sldId id="265" r:id="rId9"/>
    <p:sldId id="274" r:id="rId10"/>
    <p:sldId id="273" r:id="rId11"/>
    <p:sldId id="266" r:id="rId12"/>
    <p:sldId id="268" r:id="rId13"/>
    <p:sldId id="269" r:id="rId14"/>
    <p:sldId id="271" r:id="rId15"/>
    <p:sldId id="270" r:id="rId16"/>
    <p:sldId id="272" r:id="rId17"/>
    <p:sldId id="285" r:id="rId18"/>
    <p:sldId id="286" r:id="rId19"/>
    <p:sldId id="284" r:id="rId20"/>
    <p:sldId id="290" r:id="rId21"/>
    <p:sldId id="291" r:id="rId22"/>
    <p:sldId id="283" r:id="rId23"/>
    <p:sldId id="288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6188" autoAdjust="0"/>
    <p:restoredTop sz="82353" autoAdjust="0"/>
  </p:normalViewPr>
  <p:slideViewPr>
    <p:cSldViewPr>
      <p:cViewPr varScale="1">
        <p:scale>
          <a:sx n="72" d="100"/>
          <a:sy n="72" d="100"/>
        </p:scale>
        <p:origin x="-82" y="-19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3221B9-1E2E-4C66-B88E-9BF55C8A9E2E}" type="datetimeFigureOut">
              <a:rPr lang="ru-RU" smtClean="0"/>
              <a:pPr/>
              <a:t>29.01.2017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79457-E20D-4E12-A072-811496FF00F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79457-E20D-4E12-A072-811496FF00FD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79457-E20D-4E12-A072-811496FF00FD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79457-E20D-4E12-A072-811496FF00FD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79457-E20D-4E12-A072-811496FF00FD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79457-E20D-4E12-A072-811496FF00FD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79457-E20D-4E12-A072-811496FF00FD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79457-E20D-4E12-A072-811496FF00FD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79457-E20D-4E12-A072-811496FF00FD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79457-E20D-4E12-A072-811496FF00FD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04452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99523E0-F222-4D48-9E82-FC48F1C260D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04455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6DB35B-BE45-4EBF-B226-658B0F8FB99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AC48B1-B6D1-4DF7-B6E6-9BCEAB03FBC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FE4AA2-757C-40E0-BE20-2ACD3420338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BA866-F3F2-4610-B347-4DCD9F98752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3EAFCE-09A5-4682-89E9-6D033C96D3B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7B93AF-A4CE-4E42-9FAC-5ABC017428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3A6F22-1E71-49DE-97B0-AA3C74FB654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2DF59F-CAF3-4AC1-A3E6-4925445F11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C2E0FE-E925-4C93-9A9A-B210FB16A60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9EEF43-C3CD-4A5F-8FC0-A745446D174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8229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38600"/>
            <a:ext cx="8229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1BABF9E-3AAA-421A-81AC-BD82C42CEBC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40386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AA1012A-EB40-4227-9ED5-D37EA26C040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4038600"/>
            <a:ext cx="8229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C28BEC2-B895-442C-A5CD-9DF7C93A2CE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097403B-D51B-46F4-A479-98DDEBE77C1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8C136A3-49F5-4478-ABB3-100BDAAB995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FA05AC8-B08A-46E7-9F09-47202444758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4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34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34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9430C7B6-228D-42FE-9BDA-AA05499CD015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6.xml"/><Relationship Id="rId62" Type="http://schemas.microsoft.com/office/2007/relationships/hdphoto" Target="../../word/media/hdphoto20.wdp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jpe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b="1" smtClean="0"/>
              <a:t>инновационные </a:t>
            </a:r>
            <a:r>
              <a:rPr lang="ru-RU" sz="4000" b="1" dirty="0"/>
              <a:t>технологии в логопедической практике 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886200"/>
            <a:ext cx="6400800" cy="2971800"/>
          </a:xfrm>
        </p:spPr>
        <p:txBody>
          <a:bodyPr/>
          <a:lstStyle/>
          <a:p>
            <a:r>
              <a:rPr lang="ru-RU" sz="2400" dirty="0" smtClean="0"/>
              <a:t>Логопед</a:t>
            </a:r>
            <a:endParaRPr lang="ru-RU" sz="2400" dirty="0"/>
          </a:p>
          <a:p>
            <a:r>
              <a:rPr lang="en-US" sz="2400" dirty="0" smtClean="0"/>
              <a:t>C</a:t>
            </a:r>
            <a:r>
              <a:rPr lang="ru-RU" sz="2400" dirty="0" err="1" smtClean="0"/>
              <a:t>авчук</a:t>
            </a:r>
            <a:r>
              <a:rPr lang="ru-RU" sz="2400" dirty="0" smtClean="0"/>
              <a:t> Л.И                                                                                                                               </a:t>
            </a:r>
          </a:p>
          <a:p>
            <a:endParaRPr lang="ru-RU" sz="2400" dirty="0" smtClean="0"/>
          </a:p>
          <a:p>
            <a:r>
              <a:rPr lang="ru-RU" sz="2400" dirty="0" err="1" smtClean="0"/>
              <a:t>д</a:t>
            </a:r>
            <a:r>
              <a:rPr lang="ru-RU" sz="2400" dirty="0" smtClean="0"/>
              <a:t>/с «Солнышко»№6                                    </a:t>
            </a:r>
          </a:p>
          <a:p>
            <a:r>
              <a:rPr lang="ru-RU" sz="2400" dirty="0" err="1" smtClean="0"/>
              <a:t>п.Шантобе</a:t>
            </a:r>
            <a:r>
              <a:rPr lang="ru-RU" sz="2400" dirty="0" smtClean="0"/>
              <a:t>                                                       </a:t>
            </a:r>
          </a:p>
          <a:p>
            <a:r>
              <a:rPr lang="ru-RU" sz="2400" dirty="0" smtClean="0"/>
              <a:t>2017г.                          </a:t>
            </a:r>
            <a:endParaRPr lang="ru-RU" sz="2400" dirty="0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>
          <a:xfrm flipV="1">
            <a:off x="609600" y="228600"/>
            <a:ext cx="381000" cy="1371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9416" name="Rectangle 24"/>
          <p:cNvSpPr>
            <a:spLocks noGrp="1" noChangeArrowheads="1"/>
          </p:cNvSpPr>
          <p:nvPr>
            <p:ph type="body" sz="half" idx="1"/>
          </p:nvPr>
        </p:nvSpPr>
        <p:spPr>
          <a:xfrm flipV="1">
            <a:off x="6172200" y="1828800"/>
            <a:ext cx="2514600" cy="838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ru-RU" sz="2400" dirty="0"/>
          </a:p>
        </p:txBody>
      </p:sp>
      <p:pic>
        <p:nvPicPr>
          <p:cNvPr id="6146" name="Picture 2" descr="C:\Users\User\Desktop\фото ЛИ\DSCN058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81400"/>
            <a:ext cx="4800600" cy="3276600"/>
          </a:xfrm>
          <a:prstGeom prst="rect">
            <a:avLst/>
          </a:prstGeom>
          <a:noFill/>
        </p:spPr>
      </p:pic>
      <p:pic>
        <p:nvPicPr>
          <p:cNvPr id="6147" name="Picture 3" descr="C:\Users\User\Desktop\фото ЛИ\DSCN058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800600" cy="3352800"/>
          </a:xfrm>
          <a:prstGeom prst="rect">
            <a:avLst/>
          </a:prstGeom>
          <a:noFill/>
        </p:spPr>
      </p:pic>
      <p:pic>
        <p:nvPicPr>
          <p:cNvPr id="6148" name="Picture 4" descr="C:\Users\User\Desktop\фото ЛИ\DSCN06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1600200"/>
            <a:ext cx="4191000" cy="3505200"/>
          </a:xfrm>
          <a:prstGeom prst="rect">
            <a:avLst/>
          </a:prstGeom>
          <a:noFill/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/>
          <a:lstStyle/>
          <a:p>
            <a:r>
              <a:rPr lang="ru-RU" sz="3200" dirty="0"/>
              <a:t/>
            </a:r>
            <a:br>
              <a:rPr lang="ru-RU" sz="3200" dirty="0"/>
            </a:br>
            <a:r>
              <a:rPr lang="ru-RU" sz="2400" dirty="0"/>
              <a:t>В </a:t>
            </a:r>
            <a:r>
              <a:rPr lang="ru-RU" sz="2400" dirty="0" smtClean="0"/>
              <a:t>моей </a:t>
            </a:r>
            <a:r>
              <a:rPr lang="ru-RU" sz="2400" dirty="0"/>
              <a:t>практической </a:t>
            </a:r>
            <a:r>
              <a:rPr lang="ru-RU" sz="2400" dirty="0" smtClean="0"/>
              <a:t>деятельности, совместно с другими педагогами, применяются </a:t>
            </a:r>
            <a:r>
              <a:rPr lang="ru-RU" sz="2400" dirty="0"/>
              <a:t>следующие </a:t>
            </a:r>
            <a:r>
              <a:rPr lang="ru-RU" sz="2400" dirty="0" err="1"/>
              <a:t>здоровьесберегающие</a:t>
            </a:r>
            <a:r>
              <a:rPr lang="ru-RU" sz="2400" dirty="0"/>
              <a:t> компоненты: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8839200" cy="6705600"/>
          </a:xfrm>
        </p:spPr>
        <p:txBody>
          <a:bodyPr/>
          <a:lstStyle/>
          <a:p>
            <a:pPr lvl="4">
              <a:buNone/>
            </a:pPr>
            <a:r>
              <a:rPr lang="ru-RU" dirty="0" smtClean="0"/>
              <a:t>   1.Пальминг                                                          2.Аурикулотерапия                                                                     3.Упражнения для речевого </a:t>
            </a:r>
            <a:r>
              <a:rPr lang="ru-RU" dirty="0" smtClean="0"/>
              <a:t>дыхания                     </a:t>
            </a:r>
            <a:r>
              <a:rPr lang="ru-RU" dirty="0" smtClean="0"/>
              <a:t>4.Логопедический массаж .                                                               5.Телесноориентированные </a:t>
            </a:r>
            <a:r>
              <a:rPr lang="ru-RU" dirty="0" err="1" smtClean="0"/>
              <a:t>техники,развитие</a:t>
            </a:r>
            <a:r>
              <a:rPr lang="ru-RU" dirty="0" smtClean="0"/>
              <a:t> общей моторики                                                       6.Развитие мелкой моторики </a:t>
            </a:r>
          </a:p>
          <a:p>
            <a:pPr lvl="4">
              <a:buFont typeface="Wingdings" pitchFamily="2" charset="2"/>
              <a:buNone/>
            </a:pPr>
            <a:r>
              <a:rPr lang="ru-RU" dirty="0"/>
              <a:t> </a:t>
            </a:r>
            <a:r>
              <a:rPr lang="ru-RU" dirty="0" smtClean="0"/>
              <a:t>  7. </a:t>
            </a:r>
            <a:r>
              <a:rPr lang="ru-RU" dirty="0" err="1" smtClean="0"/>
              <a:t>Пальцевый</a:t>
            </a:r>
            <a:r>
              <a:rPr lang="ru-RU" dirty="0" smtClean="0"/>
              <a:t> массаж</a:t>
            </a:r>
            <a:endParaRPr lang="ru-RU" dirty="0"/>
          </a:p>
          <a:p>
            <a:pPr lvl="4">
              <a:buFont typeface="Wingdings" pitchFamily="2" charset="2"/>
              <a:buNone/>
            </a:pPr>
            <a:r>
              <a:rPr lang="ru-RU" dirty="0" smtClean="0"/>
              <a:t>   8. </a:t>
            </a:r>
            <a:r>
              <a:rPr lang="ru-RU" dirty="0" err="1" smtClean="0"/>
              <a:t>Арт-терапия</a:t>
            </a:r>
            <a:endParaRPr lang="ru-RU" dirty="0"/>
          </a:p>
          <a:p>
            <a:pPr lvl="4">
              <a:buFont typeface="Wingdings" pitchFamily="2" charset="2"/>
              <a:buNone/>
            </a:pPr>
            <a:r>
              <a:rPr lang="ru-RU" dirty="0" smtClean="0"/>
              <a:t>   а).</a:t>
            </a:r>
            <a:r>
              <a:rPr lang="ru-RU" dirty="0" err="1" smtClean="0"/>
              <a:t>Су-Джок</a:t>
            </a:r>
            <a:r>
              <a:rPr lang="ru-RU" dirty="0" smtClean="0"/>
              <a:t>                                                                 б).</a:t>
            </a:r>
            <a:r>
              <a:rPr lang="ru-RU" dirty="0" err="1" smtClean="0"/>
              <a:t>Кинезиотерапия</a:t>
            </a:r>
            <a:r>
              <a:rPr lang="ru-RU" dirty="0"/>
              <a:t>. </a:t>
            </a:r>
          </a:p>
          <a:p>
            <a:pPr lvl="4">
              <a:buFont typeface="Wingdings" pitchFamily="2" charset="2"/>
              <a:buNone/>
            </a:pPr>
            <a:r>
              <a:rPr lang="ru-RU" dirty="0" smtClean="0"/>
              <a:t>   в).</a:t>
            </a:r>
            <a:r>
              <a:rPr lang="ru-RU" dirty="0" err="1" smtClean="0"/>
              <a:t>Куклотерапия</a:t>
            </a:r>
            <a:r>
              <a:rPr lang="ru-RU" dirty="0" smtClean="0"/>
              <a:t>                                                          г).</a:t>
            </a:r>
            <a:r>
              <a:rPr lang="ru-RU" dirty="0" err="1" smtClean="0"/>
              <a:t>Сказкотерапия</a:t>
            </a:r>
            <a:r>
              <a:rPr lang="ru-RU" dirty="0" smtClean="0"/>
              <a:t>.</a:t>
            </a:r>
            <a:endParaRPr lang="ru-RU" dirty="0"/>
          </a:p>
          <a:p>
            <a:pPr lvl="4">
              <a:buFont typeface="Wingdings" pitchFamily="2" charset="2"/>
              <a:buNone/>
            </a:pPr>
            <a:r>
              <a:rPr lang="ru-RU" dirty="0" smtClean="0"/>
              <a:t>   в).</a:t>
            </a:r>
            <a:r>
              <a:rPr lang="ru-RU" dirty="0"/>
              <a:t>Мнемотехника. </a:t>
            </a:r>
            <a:r>
              <a:rPr lang="ru-RU" dirty="0" smtClean="0"/>
              <a:t>                                               г).</a:t>
            </a:r>
            <a:r>
              <a:rPr lang="ru-RU" dirty="0" err="1" smtClean="0"/>
              <a:t>Изо-терапия</a:t>
            </a:r>
            <a:endParaRPr lang="ru-RU" dirty="0"/>
          </a:p>
          <a:p>
            <a:pPr lvl="4">
              <a:buFont typeface="Wingdings" pitchFamily="2" charset="2"/>
              <a:buNone/>
            </a:pPr>
            <a:r>
              <a:rPr lang="ru-RU" dirty="0" smtClean="0"/>
              <a:t>   </a:t>
            </a:r>
            <a:r>
              <a:rPr lang="ru-RU" dirty="0" err="1" smtClean="0"/>
              <a:t>д</a:t>
            </a:r>
            <a:r>
              <a:rPr lang="ru-RU" dirty="0" smtClean="0"/>
              <a:t>).</a:t>
            </a:r>
            <a:r>
              <a:rPr lang="ru-RU" dirty="0" err="1" smtClean="0"/>
              <a:t>Хромотерапия</a:t>
            </a:r>
            <a:r>
              <a:rPr lang="ru-RU" dirty="0" smtClean="0"/>
              <a:t> </a:t>
            </a:r>
            <a:endParaRPr lang="ru-RU" dirty="0"/>
          </a:p>
          <a:p>
            <a:pPr lvl="4">
              <a:buFont typeface="Wingdings" pitchFamily="2" charset="2"/>
              <a:buNone/>
            </a:pPr>
            <a:r>
              <a:rPr lang="ru-RU" dirty="0" smtClean="0"/>
              <a:t>   е).Песочная терапия.</a:t>
            </a:r>
            <a:endParaRPr lang="ru-RU" dirty="0"/>
          </a:p>
          <a:p>
            <a:pPr lvl="4">
              <a:buNone/>
            </a:pPr>
            <a:r>
              <a:rPr lang="ru-RU" dirty="0" smtClean="0"/>
              <a:t>   ё).</a:t>
            </a:r>
            <a:r>
              <a:rPr lang="ru-RU" dirty="0" err="1" smtClean="0"/>
              <a:t>Биоэнергопластика</a:t>
            </a:r>
            <a:r>
              <a:rPr lang="ru-RU" dirty="0" smtClean="0"/>
              <a:t>                                       ж).</a:t>
            </a:r>
            <a:r>
              <a:rPr lang="ru-RU" dirty="0" err="1" smtClean="0"/>
              <a:t>Смехотерапия</a:t>
            </a:r>
            <a:r>
              <a:rPr lang="ru-RU" dirty="0" smtClean="0"/>
              <a:t>                                                                   з).</a:t>
            </a:r>
            <a:r>
              <a:rPr lang="ru-RU" dirty="0" smtClean="0"/>
              <a:t>Музыкотерапия, </a:t>
            </a:r>
            <a:r>
              <a:rPr lang="ru-RU" dirty="0" err="1" smtClean="0"/>
              <a:t>логоритмика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305800" cy="1066800"/>
          </a:xfrm>
        </p:spPr>
        <p:txBody>
          <a:bodyPr/>
          <a:lstStyle/>
          <a:p>
            <a:r>
              <a:rPr lang="ru-RU" sz="2400" dirty="0" smtClean="0"/>
              <a:t>                                                             </a:t>
            </a:r>
            <a:r>
              <a:rPr lang="ru-RU" sz="2400" dirty="0" err="1" smtClean="0"/>
              <a:t>Пальминг</a:t>
            </a:r>
            <a:endParaRPr lang="ru-RU" sz="2400" dirty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3886200" cy="1524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248400" y="4419600"/>
            <a:ext cx="457200" cy="990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3319" name="AutoShape 7" descr="LulKqAiQ0DfIdbE9e5v8Ducu0MoTmhr2YAUKbozPgG7fOVMqsLgfioXxqE5QPGHyNv+9jdvcR3tNEdCqVzxYJBNT9JfAWIU+tyEkyFvAAAAAElFTkSuQmCC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sp>
        <p:nvSpPr>
          <p:cNvPr id="13321" name="AutoShape 9" descr="LulKqAiQ0DfIdbE9e5v8Ducu0MoTmhr2YAUKbozPgG7fOVMqsLgfioXxqE5QPGHyNv+9jdvcR3tNEdCqVzxYJBNT9JfAWIU+tyEkyFvAAAAAElFTkSuQmCC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pic>
        <p:nvPicPr>
          <p:cNvPr id="10" name="Рисунок 9" descr="C:\Users\User\Desktop\Новая папка\все фото рабочие мои\S630453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48768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esktop\Новая папка\ВСе\Новая папка\S630453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971800"/>
            <a:ext cx="4191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ru-RU" dirty="0"/>
              <a:t>       </a:t>
            </a:r>
            <a:r>
              <a:rPr lang="ru-RU" dirty="0" err="1"/>
              <a:t>Аурикулотерапия</a:t>
            </a:r>
            <a:endParaRPr lang="ru-RU" dirty="0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8382000" y="3048000"/>
            <a:ext cx="76200" cy="1524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ru-RU" sz="1800" dirty="0"/>
          </a:p>
        </p:txBody>
      </p:sp>
      <p:pic>
        <p:nvPicPr>
          <p:cNvPr id="5" name="Рисунок 4" descr="C:\Users\User\Desktop\Новая папка\ВСе\Новая папка\S63045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85800"/>
            <a:ext cx="4572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D:\все со стала\все фото рабочие мои\занятия логопеда\SAM_349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685800"/>
            <a:ext cx="3962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D:\все со стала\все фото рабочие мои\занятия логопеда\SAM_329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19400" y="3352800"/>
            <a:ext cx="3505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0"/>
            <a:ext cx="8229600" cy="1143000"/>
          </a:xfrm>
        </p:spPr>
        <p:txBody>
          <a:bodyPr/>
          <a:lstStyle/>
          <a:p>
            <a:r>
              <a:rPr lang="ru-RU" sz="2800"/>
              <a:t>   Упражнения для развития речевого дыхания.</a:t>
            </a:r>
            <a:br>
              <a:rPr lang="ru-RU" sz="2800"/>
            </a:br>
            <a:endParaRPr lang="ru-RU" sz="2800"/>
          </a:p>
        </p:txBody>
      </p:sp>
      <p:pic>
        <p:nvPicPr>
          <p:cNvPr id="1026" name="Picture 2" descr="C:\Users\User\Desktop\DSCN807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4800" y="533400"/>
            <a:ext cx="3886200" cy="2590800"/>
          </a:xfrm>
          <a:prstGeom prst="rect">
            <a:avLst/>
          </a:prstGeom>
          <a:noFill/>
        </p:spPr>
      </p:pic>
      <p:pic>
        <p:nvPicPr>
          <p:cNvPr id="1027" name="Picture 3" descr="C:\Users\User\Desktop\фото ЛИ\DSCN057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33400"/>
            <a:ext cx="2590800" cy="2705279"/>
          </a:xfrm>
          <a:prstGeom prst="rect">
            <a:avLst/>
          </a:prstGeom>
          <a:noFill/>
        </p:spPr>
      </p:pic>
      <p:pic>
        <p:nvPicPr>
          <p:cNvPr id="8" name="Рисунок 7" descr="C:\Users\User\Desktop\Новая папка\ВСе\все со стала\все фото рабочие мои\S630639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3657600"/>
            <a:ext cx="2819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User\Desktop\фото ЛИ\SAM_345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4600" y="2362200"/>
            <a:ext cx="281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User\Desktop\фото Савчук ЛИ\логопед откр 2016 ноябрь\DSCN0075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0400" y="3962400"/>
            <a:ext cx="2895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D:\все со стала\все фото рабочие мои\занятия логопеда\SAM_3440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57400" y="990600"/>
            <a:ext cx="2895600" cy="3063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D:\все со стала\все фото рабочие мои\занятия логопеда\SAM_3501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77000" y="4648200"/>
            <a:ext cx="2667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0"/>
            <a:ext cx="7543800" cy="1676400"/>
          </a:xfrm>
        </p:spPr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2550" name="Rectangle 22"/>
          <p:cNvSpPr>
            <a:spLocks noGrp="1" noChangeArrowheads="1"/>
          </p:cNvSpPr>
          <p:nvPr>
            <p:ph type="body" sz="half" idx="3"/>
          </p:nvPr>
        </p:nvSpPr>
        <p:spPr>
          <a:xfrm>
            <a:off x="5105400" y="1143000"/>
            <a:ext cx="3581400" cy="4876800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dirty="0"/>
              <a:t>    </a:t>
            </a:r>
          </a:p>
        </p:txBody>
      </p:sp>
      <p:pic>
        <p:nvPicPr>
          <p:cNvPr id="2" name="Picture 2" descr="C:\Users\User\Desktop\Новая папка\все фото рабочие мои\деада логопеда фото 2014\DSCN790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2400" y="838200"/>
            <a:ext cx="4572000" cy="3048000"/>
          </a:xfrm>
          <a:prstGeom prst="rect">
            <a:avLst/>
          </a:prstGeom>
          <a:noFill/>
        </p:spPr>
      </p:pic>
      <p:pic>
        <p:nvPicPr>
          <p:cNvPr id="11" name="Рисунок 10" descr="D:\все со стала\все фото рабочие мои\Савчук все фото личные\SAM_148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914400"/>
            <a:ext cx="4191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C:\Users\User\Desktop\фото Савчук ЛИ\логопед откр 2016 ноябрь\DSCN0094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3733800"/>
            <a:ext cx="3810000" cy="3124200"/>
          </a:xfrm>
          <a:prstGeom prst="rect">
            <a:avLst/>
          </a:prstGeom>
          <a:noFill/>
        </p:spPr>
      </p:pic>
      <p:pic>
        <p:nvPicPr>
          <p:cNvPr id="14" name="Рисунок 13" descr="C:\Users\User\Desktop\фото Савчук ЛИ\логопед откр 2016 ноябрь\DSCN011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3733800"/>
            <a:ext cx="4038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1752600" y="228600"/>
            <a:ext cx="4313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ЛОГОПЕДИЧЕСКИЙ  МАССАЖ</a:t>
            </a:r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ru-RU" dirty="0" smtClean="0"/>
              <a:t>      Развитие </a:t>
            </a:r>
            <a:r>
              <a:rPr lang="ru-RU" dirty="0"/>
              <a:t>общей моторики</a:t>
            </a:r>
            <a:br>
              <a:rPr lang="ru-RU" dirty="0"/>
            </a:br>
            <a:endParaRPr lang="ru-RU" dirty="0"/>
          </a:p>
        </p:txBody>
      </p:sp>
      <p:sp>
        <p:nvSpPr>
          <p:cNvPr id="22550" name="Rectangle 22"/>
          <p:cNvSpPr>
            <a:spLocks noGrp="1" noChangeArrowheads="1"/>
          </p:cNvSpPr>
          <p:nvPr>
            <p:ph type="body" sz="half" idx="3"/>
          </p:nvPr>
        </p:nvSpPr>
        <p:spPr>
          <a:xfrm>
            <a:off x="5105400" y="1143000"/>
            <a:ext cx="3581400" cy="4876800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dirty="0"/>
              <a:t>    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D:\фото семинар\DSCN8264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3886200"/>
            <a:ext cx="3810000" cy="3195484"/>
          </a:xfrm>
          <a:prstGeom prst="rect">
            <a:avLst/>
          </a:prstGeom>
          <a:noFill/>
        </p:spPr>
      </p:pic>
      <p:pic>
        <p:nvPicPr>
          <p:cNvPr id="2051" name="Picture 3" descr="D:\фото семинар\DSCN83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1" y="609600"/>
            <a:ext cx="3657599" cy="3444765"/>
          </a:xfrm>
          <a:prstGeom prst="rect">
            <a:avLst/>
          </a:prstGeom>
          <a:noFill/>
        </p:spPr>
      </p:pic>
      <p:pic>
        <p:nvPicPr>
          <p:cNvPr id="12" name="Рисунок 11" descr="C:\Users\User\Desktop\Новая папка\все фото рабочие мои\занятия логопеда\SAM_329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685800"/>
            <a:ext cx="3653790" cy="3311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User\Desktop\Новая папка\ВСе\все со стала\все фото рабочие мои\занятия логопеда\SAM_320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3657600"/>
            <a:ext cx="41910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4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r>
              <a:rPr lang="ru-RU" sz="4000" dirty="0"/>
              <a:t> </a:t>
            </a:r>
            <a:r>
              <a:rPr lang="ru-RU" sz="3200" dirty="0"/>
              <a:t>Система работы по развитию мелкой </a:t>
            </a:r>
            <a:br>
              <a:rPr lang="ru-RU" sz="3200" dirty="0"/>
            </a:br>
            <a:r>
              <a:rPr lang="ru-RU" sz="3200" dirty="0"/>
              <a:t>                    моторики рук.</a:t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55305" name="Rectangle 9"/>
          <p:cNvSpPr>
            <a:spLocks noGrp="1" noChangeArrowheads="1"/>
          </p:cNvSpPr>
          <p:nvPr>
            <p:ph type="body" sz="half" idx="3"/>
          </p:nvPr>
        </p:nvSpPr>
        <p:spPr>
          <a:xfrm flipH="1">
            <a:off x="8915400" y="4267200"/>
            <a:ext cx="76200" cy="762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ru-RU" sz="2000" dirty="0"/>
          </a:p>
        </p:txBody>
      </p:sp>
      <p:pic>
        <p:nvPicPr>
          <p:cNvPr id="3075" name="Picture 3" descr="C:\Users\User\Desktop\фото ЛИ\DSCN0535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91200" y="457200"/>
            <a:ext cx="3352800" cy="2855844"/>
          </a:xfrm>
          <a:prstGeom prst="rect">
            <a:avLst/>
          </a:prstGeom>
          <a:noFill/>
        </p:spPr>
      </p:pic>
      <p:pic>
        <p:nvPicPr>
          <p:cNvPr id="3076" name="Picture 4" descr="C:\Users\User\Desktop\фото ЛИ\DSCN048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1" y="4191000"/>
            <a:ext cx="2743199" cy="2561492"/>
          </a:xfrm>
          <a:prstGeom prst="rect">
            <a:avLst/>
          </a:prstGeom>
          <a:noFill/>
        </p:spPr>
      </p:pic>
      <p:pic>
        <p:nvPicPr>
          <p:cNvPr id="3077" name="Picture 5" descr="C:\Users\User\Desktop\фото ЛИ\DSCN052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7000" y="990600"/>
            <a:ext cx="3429000" cy="2603501"/>
          </a:xfrm>
          <a:prstGeom prst="rect">
            <a:avLst/>
          </a:prstGeom>
          <a:noFill/>
        </p:spPr>
      </p:pic>
      <p:pic>
        <p:nvPicPr>
          <p:cNvPr id="3078" name="Picture 6" descr="C:\Users\User\Desktop\фото ЛИ\DSCN049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0" y="4191000"/>
            <a:ext cx="3048000" cy="2514600"/>
          </a:xfrm>
          <a:prstGeom prst="rect">
            <a:avLst/>
          </a:prstGeom>
          <a:noFill/>
        </p:spPr>
      </p:pic>
      <p:pic>
        <p:nvPicPr>
          <p:cNvPr id="8" name="Рисунок 7" descr="D:\все со стала\все фото рабочие мои\занятия логопеда\SAM_3254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200"/>
            <a:ext cx="3048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User\Desktop\фото ЛИ\Новая папка\все фото рабочие мои\DSCN8297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124200" y="4191000"/>
            <a:ext cx="3200400" cy="251460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0"/>
            <a:ext cx="7239000" cy="1676400"/>
          </a:xfrm>
        </p:spPr>
        <p:txBody>
          <a:bodyPr/>
          <a:lstStyle/>
          <a:p>
            <a:r>
              <a:rPr lang="ru-RU" b="1"/>
              <a:t>Пальцевый массаж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 flipV="1">
            <a:off x="3810000" y="4572000"/>
            <a:ext cx="609600" cy="76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sz="2000" dirty="0"/>
          </a:p>
        </p:txBody>
      </p:sp>
      <p:sp>
        <p:nvSpPr>
          <p:cNvPr id="15" name="Содержимое 14"/>
          <p:cNvSpPr>
            <a:spLocks noGrp="1"/>
          </p:cNvSpPr>
          <p:nvPr>
            <p:ph sz="quarter" idx="2"/>
          </p:nvPr>
        </p:nvSpPr>
        <p:spPr>
          <a:xfrm>
            <a:off x="5029200" y="3810000"/>
            <a:ext cx="76200" cy="76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6" name="Рисунок 15" descr="C:\Users\User\Desktop\фото Савчук ЛИ\логопед откр 2016 ноябрь\DSCN009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3124200"/>
            <a:ext cx="4114800" cy="3581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J:\Фото галерея  развитие мелкой моторики\савчук\DSCN0222.jpg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2400" y="1295400"/>
            <a:ext cx="4572000" cy="35814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10600" cy="1689100"/>
          </a:xfrm>
        </p:spPr>
        <p:txBody>
          <a:bodyPr/>
          <a:lstStyle/>
          <a:p>
            <a:r>
              <a:rPr lang="ru-RU" sz="3600" dirty="0" smtClean="0"/>
              <a:t>                                 </a:t>
            </a:r>
            <a:r>
              <a:rPr lang="ru-RU" sz="3600" dirty="0" err="1" smtClean="0"/>
              <a:t>Су-Джок</a:t>
            </a:r>
            <a:r>
              <a:rPr lang="ru-RU" sz="3600" dirty="0" smtClean="0"/>
              <a:t> терапия</a:t>
            </a:r>
            <a:endParaRPr lang="ru-RU" sz="4000" dirty="0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600" dirty="0"/>
              <a:t>     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 flipH="1">
            <a:off x="4572000" y="3048000"/>
            <a:ext cx="76200" cy="8382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J:\Фото галерея  развитие мелкой моторики\савчук\DSCN02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4800600" cy="3581400"/>
          </a:xfrm>
          <a:prstGeom prst="rect">
            <a:avLst/>
          </a:prstGeom>
          <a:noFill/>
        </p:spPr>
      </p:pic>
      <p:pic>
        <p:nvPicPr>
          <p:cNvPr id="7171" name="Picture 3" descr="J:\Фото галерея  развитие мелкой моторики\савчук\DSCN02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200400"/>
            <a:ext cx="4191000" cy="3505200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86200" y="-381000"/>
            <a:ext cx="4800600" cy="914400"/>
          </a:xfrm>
        </p:spPr>
        <p:txBody>
          <a:bodyPr/>
          <a:lstStyle/>
          <a:p>
            <a:r>
              <a:rPr lang="ru-RU" dirty="0"/>
              <a:t>         </a:t>
            </a:r>
            <a:r>
              <a:rPr lang="ru-RU" dirty="0" err="1"/>
              <a:t>Кинезиотерапия</a:t>
            </a:r>
            <a:endParaRPr lang="ru-RU" dirty="0"/>
          </a:p>
        </p:txBody>
      </p:sp>
      <p:sp>
        <p:nvSpPr>
          <p:cNvPr id="34824" name="Rectangle 8"/>
          <p:cNvSpPr>
            <a:spLocks noGrp="1" noChangeArrowheads="1"/>
          </p:cNvSpPr>
          <p:nvPr>
            <p:ph type="body" sz="half" idx="3"/>
          </p:nvPr>
        </p:nvSpPr>
        <p:spPr>
          <a:xfrm>
            <a:off x="1219200" y="1600200"/>
            <a:ext cx="762000" cy="2514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sz="1800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2"/>
          </p:nvPr>
        </p:nvSpPr>
        <p:spPr>
          <a:xfrm>
            <a:off x="4953000" y="1905000"/>
            <a:ext cx="3733800" cy="838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20" name="Picture 4" descr="C:\Users\User\Desktop\img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838200"/>
            <a:ext cx="4038600" cy="2895600"/>
          </a:xfrm>
          <a:prstGeom prst="rect">
            <a:avLst/>
          </a:prstGeom>
          <a:noFill/>
        </p:spPr>
      </p:pic>
      <p:pic>
        <p:nvPicPr>
          <p:cNvPr id="9221" name="Picture 5" descr="C:\Users\User\Desktop\Презентация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81400"/>
            <a:ext cx="3133222" cy="2971801"/>
          </a:xfrm>
          <a:prstGeom prst="rect">
            <a:avLst/>
          </a:prstGeom>
          <a:noFill/>
        </p:spPr>
      </p:pic>
      <p:pic>
        <p:nvPicPr>
          <p:cNvPr id="9222" name="Picture 6" descr="D:\все со стала\все фото рабочие мои\деада логопеда фото 2014\DSCN812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52400" y="0"/>
            <a:ext cx="3200400" cy="3337560"/>
          </a:xfrm>
          <a:prstGeom prst="rect">
            <a:avLst/>
          </a:prstGeom>
          <a:noFill/>
        </p:spPr>
      </p:pic>
      <p:pic>
        <p:nvPicPr>
          <p:cNvPr id="9223" name="Picture 7" descr="D:\все со стала\все фото рабочие мои\деада логопеда фото 2014\DSCN812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57600" y="3581400"/>
            <a:ext cx="4038600" cy="3048621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458200" cy="914400"/>
          </a:xfrm>
        </p:spPr>
        <p:txBody>
          <a:bodyPr/>
          <a:lstStyle/>
          <a:p>
            <a:r>
              <a:rPr lang="ru-RU" b="1" dirty="0" err="1"/>
              <a:t>Куклотерапия</a:t>
            </a:r>
            <a:endParaRPr lang="ru-RU" b="1" dirty="0"/>
          </a:p>
        </p:txBody>
      </p:sp>
      <p:pic>
        <p:nvPicPr>
          <p:cNvPr id="13" name="Рисунок 12" descr="C:\Users\User\Desktop\Новая папка (2)\20161205_09324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0"/>
            <a:ext cx="3352800" cy="3166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D:\все со стала\все фото рабочие мои\Савчук все фото личные\SAM_01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2000"/>
            <a:ext cx="3962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D:\все со стала\все фото рабочие мои\S630637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57800" y="3048000"/>
            <a:ext cx="3886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D:\все со стала\все фото рабочие мои\занятия логопеда\SAM_341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71600" y="3505200"/>
            <a:ext cx="3657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7" name="Rectangle 9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676400"/>
          </a:xfrm>
        </p:spPr>
        <p:txBody>
          <a:bodyPr/>
          <a:lstStyle/>
          <a:p>
            <a:r>
              <a:rPr lang="ru-RU" b="1"/>
              <a:t>Сказкотерапия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>
          <a:xfrm flipH="1" flipV="1">
            <a:off x="3733798" y="5791198"/>
            <a:ext cx="45719" cy="45719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Tx/>
              <a:buNone/>
            </a:pPr>
            <a:endParaRPr lang="ru-RU" sz="1500" dirty="0"/>
          </a:p>
        </p:txBody>
      </p:sp>
      <p:pic>
        <p:nvPicPr>
          <p:cNvPr id="12" name="Рисунок 11" descr="C:\Users\User\Desktop\Новая папка (2)\20161202_10195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4572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C:\Users\User\Desktop\фото ЛИ\DSCN0556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76800" y="0"/>
            <a:ext cx="4038600" cy="3352800"/>
          </a:xfrm>
          <a:prstGeom prst="rect">
            <a:avLst/>
          </a:prstGeom>
          <a:noFill/>
        </p:spPr>
      </p:pic>
      <p:pic>
        <p:nvPicPr>
          <p:cNvPr id="2053" name="Picture 5" descr="C:\Users\User\Desktop\фото ЛИ\DSCN848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2819400"/>
            <a:ext cx="4419600" cy="4038600"/>
          </a:xfrm>
          <a:prstGeom prst="rect">
            <a:avLst/>
          </a:prstGeom>
          <a:noFill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86800" cy="1066800"/>
          </a:xfrm>
        </p:spPr>
        <p:txBody>
          <a:bodyPr/>
          <a:lstStyle/>
          <a:p>
            <a:r>
              <a:rPr lang="ru-RU" dirty="0"/>
              <a:t>Мнемотехника</a:t>
            </a: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657600" y="1905000"/>
            <a:ext cx="76200" cy="76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sz="1800" dirty="0"/>
          </a:p>
        </p:txBody>
      </p:sp>
      <p:pic>
        <p:nvPicPr>
          <p:cNvPr id="39945" name="Picture 9" descr="IMG_040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124200" y="4114800"/>
            <a:ext cx="2916238" cy="2187575"/>
          </a:xfrm>
        </p:spPr>
      </p:pic>
      <p:pic>
        <p:nvPicPr>
          <p:cNvPr id="39948" name="Picture 12" descr="IMG_0406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4114800"/>
            <a:ext cx="2914650" cy="2185988"/>
          </a:xfrm>
        </p:spPr>
      </p:pic>
      <p:pic>
        <p:nvPicPr>
          <p:cNvPr id="39954" name="Picture 18" descr="загруженное (6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48400" y="4114800"/>
            <a:ext cx="2895600" cy="2159000"/>
          </a:xfrm>
          <a:prstGeom prst="rect">
            <a:avLst/>
          </a:prstGeom>
          <a:noFill/>
        </p:spPr>
      </p:pic>
      <p:pic>
        <p:nvPicPr>
          <p:cNvPr id="1026" name="Picture 2" descr="C:\Users\User\Desktop\Новая папка\все фото рабочие мои\деада логопеда фото 2014\фото семинар\getImage (42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219200"/>
            <a:ext cx="4419600" cy="2756573"/>
          </a:xfrm>
          <a:prstGeom prst="rect">
            <a:avLst/>
          </a:prstGeom>
          <a:noFill/>
        </p:spPr>
      </p:pic>
      <p:pic>
        <p:nvPicPr>
          <p:cNvPr id="8" name="Рисунок 7" descr="C:\Users\User\Desktop\Новая папка (4)\20160914_114801.jpg"/>
          <p:cNvPicPr/>
          <p:nvPr/>
        </p:nvPicPr>
        <p:blipFill>
          <a:blip r:embed="rId7" cstate="print">
            <a:extLst>
              <a:ext uri="{BEBA8EAE-BF5A-486C-A8C5-ECC9F3942E4B}">
                <a14:imgProps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>
                  <a14:imgLayer r:embed="rId6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8600"/>
            <a:ext cx="44958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3" name="Rectangle 7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382000" cy="1143000"/>
          </a:xfrm>
        </p:spPr>
        <p:txBody>
          <a:bodyPr/>
          <a:lstStyle/>
          <a:p>
            <a:r>
              <a:rPr lang="ru-RU"/>
              <a:t>   Изо-терапия</a:t>
            </a:r>
          </a:p>
        </p:txBody>
      </p:sp>
      <p:sp>
        <p:nvSpPr>
          <p:cNvPr id="45064" name="Rectangle 8"/>
          <p:cNvSpPr>
            <a:spLocks noGrp="1" noChangeArrowheads="1"/>
          </p:cNvSpPr>
          <p:nvPr>
            <p:ph type="body" sz="half" idx="3"/>
          </p:nvPr>
        </p:nvSpPr>
        <p:spPr>
          <a:xfrm>
            <a:off x="381000" y="5943600"/>
            <a:ext cx="4343400" cy="76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ru-RU" sz="2400" dirty="0"/>
          </a:p>
        </p:txBody>
      </p:sp>
      <p:pic>
        <p:nvPicPr>
          <p:cNvPr id="5122" name="Picture 2" descr="C:\Users\User\Desktop\фото ЛИ\DSCN81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733800"/>
            <a:ext cx="3508744" cy="2743200"/>
          </a:xfrm>
          <a:prstGeom prst="rect">
            <a:avLst/>
          </a:prstGeom>
          <a:noFill/>
        </p:spPr>
      </p:pic>
      <p:pic>
        <p:nvPicPr>
          <p:cNvPr id="5123" name="Picture 3" descr="C:\Users\User\Desktop\фото ЛИ\P105034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862781"/>
            <a:ext cx="4343400" cy="2872248"/>
          </a:xfrm>
          <a:prstGeom prst="rect">
            <a:avLst/>
          </a:prstGeom>
          <a:noFill/>
        </p:spPr>
      </p:pic>
      <p:pic>
        <p:nvPicPr>
          <p:cNvPr id="8" name="Picture 2" descr="J:\Фото галерея  развитие мелкой моторики\савчук\DSCN027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0"/>
            <a:ext cx="4114800" cy="3581400"/>
          </a:xfrm>
          <a:prstGeom prst="rect">
            <a:avLst/>
          </a:prstGeom>
          <a:noFill/>
        </p:spPr>
      </p:pic>
      <p:pic>
        <p:nvPicPr>
          <p:cNvPr id="11" name="Рисунок 10" descr="D:\все со стала\все фото рабочие мои\Савчук все фото личные\SAM_0127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3581400"/>
            <a:ext cx="4038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92100"/>
            <a:ext cx="8229600" cy="1384300"/>
          </a:xfrm>
        </p:spPr>
        <p:txBody>
          <a:bodyPr/>
          <a:lstStyle/>
          <a:p>
            <a:r>
              <a:rPr lang="ru-RU" sz="4000"/>
              <a:t>Хромотерапия (цветотерапия).</a:t>
            </a:r>
            <a:br>
              <a:rPr lang="ru-RU" sz="4000"/>
            </a:br>
            <a:endParaRPr lang="ru-RU" sz="4000"/>
          </a:p>
        </p:txBody>
      </p:sp>
      <p:pic>
        <p:nvPicPr>
          <p:cNvPr id="85002" name="Picture 10" descr="IMG_040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14288" y="2452688"/>
            <a:ext cx="4038601" cy="3000375"/>
          </a:xfrm>
        </p:spPr>
      </p:pic>
      <p:pic>
        <p:nvPicPr>
          <p:cNvPr id="9" name="Рисунок 8" descr="C:\Users\User\Desktop\Новая папка\ВСе\Новая папка\S630391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4114800"/>
            <a:ext cx="3935730" cy="2932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User\Desktop\Новая папка\ВСе\все со стала\все фото рабочие мои\занятия логопеда\SAM_321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990600"/>
            <a:ext cx="3962400" cy="2911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-609600"/>
            <a:ext cx="7543800" cy="2286000"/>
          </a:xfrm>
        </p:spPr>
        <p:txBody>
          <a:bodyPr/>
          <a:lstStyle/>
          <a:p>
            <a:r>
              <a:rPr lang="ru-RU"/>
              <a:t>Песочная терапия</a:t>
            </a:r>
          </a:p>
        </p:txBody>
      </p:sp>
      <p:sp>
        <p:nvSpPr>
          <p:cNvPr id="87046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304800" y="1752600"/>
            <a:ext cx="4038600" cy="4724400"/>
          </a:xfrm>
        </p:spPr>
        <p:txBody>
          <a:bodyPr/>
          <a:lstStyle/>
          <a:p>
            <a:pPr>
              <a:buFontTx/>
              <a:buNone/>
            </a:pPr>
            <a:endParaRPr lang="ru-RU" sz="2800"/>
          </a:p>
          <a:p>
            <a:endParaRPr lang="ru-RU" sz="2800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6629400"/>
            <a:ext cx="45719" cy="228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1800" dirty="0"/>
              <a:t> </a:t>
            </a:r>
          </a:p>
        </p:txBody>
      </p:sp>
      <p:pic>
        <p:nvPicPr>
          <p:cNvPr id="8194" name="Picture 2" descr="J:\Фото галерея  развитие мелкой моторики\савчук\DSCN029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057400"/>
            <a:ext cx="5818909" cy="4267200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Биоэнергопластика</a:t>
            </a:r>
          </a:p>
        </p:txBody>
      </p:sp>
      <p:sp>
        <p:nvSpPr>
          <p:cNvPr id="8294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4267200"/>
            <a:ext cx="228600" cy="1752600"/>
          </a:xfrm>
        </p:spPr>
        <p:txBody>
          <a:bodyPr/>
          <a:lstStyle/>
          <a:p>
            <a:pPr>
              <a:buFontTx/>
              <a:buNone/>
            </a:pPr>
            <a:endParaRPr lang="ru-RU" sz="2800" dirty="0"/>
          </a:p>
        </p:txBody>
      </p:sp>
      <p:pic>
        <p:nvPicPr>
          <p:cNvPr id="6146" name="Picture 2" descr="C:\Users\User\Desktop\фото ЛИ\DSCN05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295400"/>
            <a:ext cx="4648200" cy="4267200"/>
          </a:xfrm>
          <a:prstGeom prst="rect">
            <a:avLst/>
          </a:prstGeom>
          <a:noFill/>
        </p:spPr>
      </p:pic>
      <p:pic>
        <p:nvPicPr>
          <p:cNvPr id="6147" name="Picture 3" descr="C:\Users\User\Desktop\фото ЛИ\DSCN049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514600"/>
            <a:ext cx="4648200" cy="41910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04800"/>
            <a:ext cx="8229600" cy="1981200"/>
          </a:xfrm>
        </p:spPr>
        <p:txBody>
          <a:bodyPr/>
          <a:lstStyle/>
          <a:p>
            <a:r>
              <a:rPr lang="ru-RU"/>
              <a:t>        </a:t>
            </a:r>
            <a:r>
              <a:rPr lang="ru-RU" sz="4800"/>
              <a:t>Смехотерапия</a:t>
            </a:r>
          </a:p>
        </p:txBody>
      </p:sp>
      <p:pic>
        <p:nvPicPr>
          <p:cNvPr id="6" name="Рисунок 5" descr="C:\Users\User\Desktop\фото Савчук ЛИ\логопед откр 2016 ноябрь\DSCN01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90600"/>
            <a:ext cx="3581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User\Desktop\Новая папка\все фото рабочие мои\деада логопеда фото 2014\DSCN82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92833" y="3276600"/>
            <a:ext cx="3451167" cy="3581400"/>
          </a:xfrm>
          <a:prstGeom prst="rect">
            <a:avLst/>
          </a:prstGeom>
          <a:noFill/>
        </p:spPr>
      </p:pic>
      <p:pic>
        <p:nvPicPr>
          <p:cNvPr id="4099" name="Picture 3" descr="C:\Users\User\Desktop\Новая папка\все фото рабочие мои\деада логопеда фото 2014\DSCN82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1905000"/>
            <a:ext cx="3474720" cy="2743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6477000" cy="1143000"/>
          </a:xfrm>
        </p:spPr>
        <p:txBody>
          <a:bodyPr/>
          <a:lstStyle/>
          <a:p>
            <a:r>
              <a:rPr lang="ru-RU" b="1" dirty="0" smtClean="0"/>
              <a:t>Музыкотерапия, </a:t>
            </a:r>
            <a:r>
              <a:rPr lang="ru-RU" b="1" dirty="0" err="1" smtClean="0"/>
              <a:t>логоритмика</a:t>
            </a:r>
            <a:endParaRPr lang="ru-RU" b="1" dirty="0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body" sz="half" idx="3"/>
          </p:nvPr>
        </p:nvSpPr>
        <p:spPr>
          <a:xfrm>
            <a:off x="4267200" y="1295400"/>
            <a:ext cx="4876800" cy="28956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ru-RU" sz="1800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User\Desktop\фото ЛИ\DSCN819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43000"/>
            <a:ext cx="4343400" cy="3276600"/>
          </a:xfrm>
          <a:prstGeom prst="rect">
            <a:avLst/>
          </a:prstGeom>
          <a:noFill/>
        </p:spPr>
      </p:pic>
      <p:pic>
        <p:nvPicPr>
          <p:cNvPr id="12" name="Рисунок 11" descr="C:\Users\User\Desktop\фото Савчук ЛИ\логопед откр 2016 ноябрь\DSCN012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1219200"/>
            <a:ext cx="4495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User\Desktop\Новая папка\все фото рабочие мои\деада логопеда фото 2014\DSCN820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2362200" y="4114800"/>
            <a:ext cx="3886200" cy="2743200"/>
          </a:xfrm>
          <a:prstGeom prst="rect">
            <a:avLst/>
          </a:prstGeom>
          <a:noFill/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066800"/>
            <a:ext cx="67056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800"/>
              <a:t>Важно сохранить как традиционные подходы, так и развивать новые направления логопедической теории и практики. </a:t>
            </a:r>
          </a:p>
          <a:p>
            <a:pPr>
              <a:lnSpc>
                <a:spcPct val="90000"/>
              </a:lnSpc>
            </a:pPr>
            <a:endParaRPr lang="ru-RU" sz="2800"/>
          </a:p>
          <a:p>
            <a:pPr>
              <a:lnSpc>
                <a:spcPct val="90000"/>
              </a:lnSpc>
            </a:pPr>
            <a:r>
              <a:rPr lang="ru-RU" sz="2800"/>
              <a:t>Инновационные методы являются эффективными средствами коррекционной работы, оптимизируют процесс коррекции речи детей и способствуют оздоровлению всего организма.</a:t>
            </a:r>
          </a:p>
          <a:p>
            <a:pPr>
              <a:lnSpc>
                <a:spcPct val="90000"/>
              </a:lnSpc>
            </a:pPr>
            <a:endParaRPr lang="ru-RU" sz="2800"/>
          </a:p>
          <a:p>
            <a:pPr>
              <a:lnSpc>
                <a:spcPct val="90000"/>
              </a:lnSpc>
            </a:pPr>
            <a:endParaRPr lang="ru-RU" sz="280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457200"/>
            <a:ext cx="9144000" cy="5562600"/>
          </a:xfrm>
        </p:spPr>
        <p:txBody>
          <a:bodyPr/>
          <a:lstStyle/>
          <a:p>
            <a:pPr>
              <a:buFontTx/>
              <a:buNone/>
            </a:pPr>
            <a:endParaRPr lang="ru-RU"/>
          </a:p>
          <a:p>
            <a:pPr>
              <a:buFontTx/>
              <a:buNone/>
            </a:pPr>
            <a:endParaRPr lang="ru-RU"/>
          </a:p>
          <a:p>
            <a:pPr>
              <a:buFontTx/>
              <a:buNone/>
            </a:pPr>
            <a:r>
              <a:rPr lang="ru-RU"/>
              <a:t>       </a:t>
            </a:r>
          </a:p>
          <a:p>
            <a:pPr>
              <a:buFontTx/>
              <a:buNone/>
            </a:pPr>
            <a:r>
              <a:rPr lang="ru-RU"/>
              <a:t>          </a:t>
            </a:r>
            <a:r>
              <a:rPr lang="ru-RU" sz="4800"/>
              <a:t>Спасибо за внимание.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2426</TotalTime>
  <Words>191</Words>
  <Application>Microsoft PowerPoint</Application>
  <PresentationFormat>Экран (4:3)</PresentationFormat>
  <Paragraphs>56</Paragraphs>
  <Slides>23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Океан</vt:lpstr>
      <vt:lpstr>инновационные технологии в логопедической практике  </vt:lpstr>
      <vt:lpstr>Слайд 2</vt:lpstr>
      <vt:lpstr> В моей практической деятельности, совместно с другими педагогами, применяются следующие здоровьесберегающие компоненты:  </vt:lpstr>
      <vt:lpstr>                                                             Пальминг</vt:lpstr>
      <vt:lpstr>       Аурикулотерапия</vt:lpstr>
      <vt:lpstr>   Упражнения для развития речевого дыхания. </vt:lpstr>
      <vt:lpstr> </vt:lpstr>
      <vt:lpstr>      Развитие общей моторики </vt:lpstr>
      <vt:lpstr> Система работы по развитию мелкой                      моторики рук. </vt:lpstr>
      <vt:lpstr>Пальцевый массаж</vt:lpstr>
      <vt:lpstr>                                 Су-Джок терапия</vt:lpstr>
      <vt:lpstr>         Кинезиотерапия</vt:lpstr>
      <vt:lpstr>Куклотерапия</vt:lpstr>
      <vt:lpstr>Сказкотерапия</vt:lpstr>
      <vt:lpstr>Мнемотехника</vt:lpstr>
      <vt:lpstr>   Изо-терапия</vt:lpstr>
      <vt:lpstr>Хромотерапия (цветотерапия). </vt:lpstr>
      <vt:lpstr>Песочная терапия</vt:lpstr>
      <vt:lpstr>Биоэнергопластика</vt:lpstr>
      <vt:lpstr>        Смехотерапия</vt:lpstr>
      <vt:lpstr>Музыкотерапия, логоритмика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Администратор</dc:creator>
  <cp:lastModifiedBy>User</cp:lastModifiedBy>
  <cp:revision>143</cp:revision>
  <cp:lastPrinted>1601-01-01T00:00:00Z</cp:lastPrinted>
  <dcterms:created xsi:type="dcterms:W3CDTF">2014-12-16T05:22:11Z</dcterms:created>
  <dcterms:modified xsi:type="dcterms:W3CDTF">2017-01-29T18:29:19Z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