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84" r:id="rId4"/>
    <p:sldId id="285" r:id="rId5"/>
    <p:sldId id="286" r:id="rId6"/>
    <p:sldId id="287" r:id="rId7"/>
    <p:sldId id="288" r:id="rId8"/>
    <p:sldId id="283" r:id="rId9"/>
    <p:sldId id="280" r:id="rId10"/>
    <p:sldId id="256" r:id="rId11"/>
    <p:sldId id="259" r:id="rId12"/>
    <p:sldId id="261" r:id="rId13"/>
    <p:sldId id="264" r:id="rId14"/>
    <p:sldId id="260" r:id="rId15"/>
    <p:sldId id="262" r:id="rId16"/>
    <p:sldId id="265" r:id="rId17"/>
    <p:sldId id="266" r:id="rId18"/>
    <p:sldId id="267" r:id="rId19"/>
    <p:sldId id="269" r:id="rId20"/>
    <p:sldId id="270" r:id="rId21"/>
    <p:sldId id="278" r:id="rId22"/>
    <p:sldId id="271" r:id="rId23"/>
    <p:sldId id="272" r:id="rId24"/>
    <p:sldId id="281" r:id="rId25"/>
    <p:sldId id="274" r:id="rId26"/>
    <p:sldId id="275" r:id="rId27"/>
    <p:sldId id="276" r:id="rId28"/>
    <p:sldId id="277" r:id="rId29"/>
    <p:sldId id="289" r:id="rId30"/>
    <p:sldId id="282" r:id="rId31"/>
    <p:sldId id="27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67" autoAdjust="0"/>
    <p:restoredTop sz="94660" autoAdjust="0"/>
  </p:normalViewPr>
  <p:slideViewPr>
    <p:cSldViewPr snapToGrid="0"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psihdocs.ru/ponyatie-o-vole.html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Microsoft_Office_PowerPoint1.sldx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______Microsoft_Office_PowerPoint2.sld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161365"/>
            <a:ext cx="7886700" cy="82027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Педсовет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№5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 30.03.2018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290918"/>
            <a:ext cx="8377518" cy="5271247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"Аукцион педагогических идей"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«Использование проектного метода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нравственно-патриотическом воспитании дошкольников».</a:t>
            </a:r>
          </a:p>
          <a:p>
            <a:pPr algn="ctr">
              <a:buNone/>
            </a:pP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реализация нравственно-патриотического воспитания дошкольников через проектную деятельность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Повестка </a:t>
            </a:r>
            <a:r>
              <a:rPr lang="ru-RU" sz="2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дня:</a:t>
            </a:r>
            <a:endParaRPr lang="ru-RU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Выполнение решения предыдущего педсовета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Рассмотрение положения о консультационном пункте / / заведующая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Г.О.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Ознакомление с Инструкцией о пропускном режиме / / заведующая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Г.О.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Приказ о завершении 2017-2018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года / заведующая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Г.О.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Творческая лаборатория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воспитателя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Кирисюк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М.Ф. (подтверждение 2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кат)  по теме самообразования.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Рассмотрение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заявлений на аттестацию на 2017-2018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г / заведующая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Г.О.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Аукцион педагогических идей  (представление проектов) /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педагоги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Итоги смотра-конкурса групповых уголков нравственно-патриотического воспитания дошкольников / заведующая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Г.О.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Решение педагогического совета №5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онсульт.цент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19" y="0"/>
            <a:ext cx="6947585" cy="4911634"/>
          </a:xfrm>
          <a:prstGeom prst="rect">
            <a:avLst/>
          </a:prstGeom>
        </p:spPr>
      </p:pic>
      <p:pic>
        <p:nvPicPr>
          <p:cNvPr id="7" name="Рисунок 6" descr="i9598-image-original-505c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0891" y="3853543"/>
            <a:ext cx="4369079" cy="2847703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p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6691" y="391886"/>
            <a:ext cx="8526538" cy="598278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_okonchaniem_uchebnogo_goda.jpg"/>
          <p:cNvPicPr>
            <a:picLocks noChangeAspect="1"/>
          </p:cNvPicPr>
          <p:nvPr/>
        </p:nvPicPr>
        <p:blipFill>
          <a:blip r:embed="rId2" cstate="print"/>
          <a:srcRect l="12493" r="12007"/>
          <a:stretch>
            <a:fillRect/>
          </a:stretch>
        </p:blipFill>
        <p:spPr>
          <a:xfrm>
            <a:off x="5277394" y="413249"/>
            <a:ext cx="3526971" cy="5752420"/>
          </a:xfrm>
          <a:prstGeom prst="rect">
            <a:avLst/>
          </a:prstGeom>
        </p:spPr>
      </p:pic>
      <p:pic>
        <p:nvPicPr>
          <p:cNvPr id="33794" name="Picture 2" descr="C:\Users\user\Desktop\O_zavershenii_uch._goda_2017-2018_(1)\приказ 001.jpg"/>
          <p:cNvPicPr>
            <a:picLocks noChangeAspect="1" noChangeArrowheads="1"/>
          </p:cNvPicPr>
          <p:nvPr/>
        </p:nvPicPr>
        <p:blipFill>
          <a:blip r:embed="rId3" cstate="print"/>
          <a:srcRect l="12773" t="24630" b="7778"/>
          <a:stretch>
            <a:fillRect/>
          </a:stretch>
        </p:blipFill>
        <p:spPr bwMode="auto">
          <a:xfrm>
            <a:off x="313508" y="365760"/>
            <a:ext cx="4950823" cy="6100354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logo-cl-sm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5373" y="556378"/>
            <a:ext cx="7109231" cy="558316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news-20170622-1550-01-min.jpg"/>
          <p:cNvPicPr>
            <a:picLocks noChangeAspect="1"/>
          </p:cNvPicPr>
          <p:nvPr/>
        </p:nvPicPr>
        <p:blipFill>
          <a:blip r:embed="rId2" cstate="print"/>
          <a:srcRect t="4345"/>
          <a:stretch>
            <a:fillRect/>
          </a:stretch>
        </p:blipFill>
        <p:spPr>
          <a:xfrm>
            <a:off x="581297" y="404949"/>
            <a:ext cx="8080690" cy="509451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1.7_5aa2d5fc91e3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32657"/>
            <a:ext cx="9187542" cy="689065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10988" y="658905"/>
            <a:ext cx="402067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любви к родному краю, к родной культуре, к родному городу,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родной речи – задачи первостепенной важности, и нет необходимости это </a:t>
            </a: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доказывать</a:t>
            </a: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b="1" i="0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как воспитать эту любовь? Она начинается с малого – с любви к своей семье, к своему дому. Постоянно расширяясь, эта любовь к родному переходит в любовь к своему государству, к его истории, его прошлому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настоящему, а затем ко всему человечеству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Д.С. Лихачев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2" name="Рисунок 11" descr="upload-TASS_3962131-pic668-668x444-66828.jpg"/>
          <p:cNvPicPr>
            <a:picLocks noChangeAspect="1"/>
          </p:cNvPicPr>
          <p:nvPr/>
        </p:nvPicPr>
        <p:blipFill>
          <a:blip r:embed="rId3" cstate="print"/>
          <a:srcRect l="41294" r="11176"/>
          <a:stretch>
            <a:fillRect/>
          </a:stretch>
        </p:blipFill>
        <p:spPr>
          <a:xfrm>
            <a:off x="5042648" y="829515"/>
            <a:ext cx="3213845" cy="449659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sz="half" idx="1"/>
          </p:nvPr>
        </p:nvSpPr>
        <p:spPr>
          <a:xfrm>
            <a:off x="2555875" y="2533650"/>
            <a:ext cx="7632700" cy="93662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Весомое  слово.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4163" y="292100"/>
            <a:ext cx="33131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  <a:latin typeface="Comic Sans MS" pitchFamily="66" charset="0"/>
              </a:rPr>
              <a:t>МАМА</a:t>
            </a:r>
            <a:endParaRPr lang="ru-RU" sz="6000" b="1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38175" y="1811338"/>
            <a:ext cx="34512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  <a:latin typeface="Comic Sans MS" pitchFamily="66" charset="0"/>
              </a:rPr>
              <a:t>КАМЕНЬ</a:t>
            </a:r>
            <a:endParaRPr lang="ru-RU" sz="6000" b="1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911225" y="3328988"/>
            <a:ext cx="3178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6000" b="1">
                <a:solidFill>
                  <a:srgbClr val="C00000"/>
                </a:solidFill>
                <a:latin typeface="Comic Sans MS" pitchFamily="66" charset="0"/>
              </a:rPr>
              <a:t>ПЛАМЯ</a:t>
            </a:r>
            <a:endParaRPr lang="ru-RU" sz="6000" b="1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941513" y="4899025"/>
            <a:ext cx="38639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6600" b="1">
                <a:solidFill>
                  <a:srgbClr val="C00000"/>
                </a:solidFill>
                <a:latin typeface="Comic Sans MS" pitchFamily="66" charset="0"/>
              </a:rPr>
              <a:t>РОДИНА</a:t>
            </a:r>
            <a:endParaRPr lang="ru-RU" sz="6600" b="1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633788" y="5761038"/>
            <a:ext cx="5476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5400">
                <a:latin typeface="Comic Sans MS" pitchFamily="66" charset="0"/>
              </a:rPr>
              <a:t>Лучшее  слово!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47875" y="1055688"/>
            <a:ext cx="5772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5400">
                <a:latin typeface="Comic Sans MS" pitchFamily="66" charset="0"/>
              </a:rPr>
              <a:t>Любимое слово.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059113" y="4065588"/>
            <a:ext cx="54276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5400">
                <a:latin typeface="Comic Sans MS" pitchFamily="66" charset="0"/>
              </a:rPr>
              <a:t>Горячее  слово.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mph" presetSubtype="6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3" grpId="0"/>
      <p:bldP spid="4" grpId="0"/>
      <p:bldP spid="5" grpId="0"/>
      <p:bldP spid="6" grpId="0"/>
      <p:bldP spid="6" grpId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Я- патриот своей страны.</a:t>
            </a:r>
          </a:p>
          <a:p>
            <a:pPr algn="ctr"/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РОДИНА</a:t>
            </a:r>
            <a:r>
              <a:rPr lang="ru-RU" sz="36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– это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улица наша и дом,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 Где ты играешь с любимым котом,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 Где твой излюбленный ящик с песком,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Луг, чтоб бежать босиком,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Речка за светлым леском,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Зимний денёк со снежком,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Лёд под блестящим коньком,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Segoe UI Semibold" pitchFamily="34" charset="0"/>
                <a:cs typeface="Times New Roman" pitchFamily="18" charset="0"/>
              </a:rPr>
              <a:t>    Садик и школа потом.</a:t>
            </a:r>
            <a:endParaRPr lang="ru-RU" sz="3200" dirty="0">
              <a:latin typeface="Segoe UI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600200" y="0"/>
            <a:ext cx="7086600" cy="8683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Как вы понимаете слово </a:t>
            </a:r>
            <a:r>
              <a:rPr lang="ru-RU" sz="2800" i="1" u="sng" dirty="0" smtClean="0">
                <a:solidFill>
                  <a:srgbClr val="002060"/>
                </a:solidFill>
                <a:latin typeface="Times New Roman" pitchFamily="18" charset="0"/>
              </a:rPr>
              <a:t>РОДИНА</a:t>
            </a: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</a:rPr>
              <a:t>?</a:t>
            </a:r>
            <a:r>
              <a:rPr lang="ru-RU" sz="2800" dirty="0" smtClean="0">
                <a:solidFill>
                  <a:schemeClr val="accent2"/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chemeClr val="accent2"/>
                </a:solidFill>
                <a:latin typeface="Monotype Corsiva" pitchFamily="66" charset="0"/>
              </a:rPr>
            </a:br>
            <a:endParaRPr lang="ru-RU" sz="28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4488" y="838200"/>
            <a:ext cx="7162800" cy="5867400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65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Родина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малая родина 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Великая Родина             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Казахстан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улица,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дом,                                        традиции, обычаи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семья,                                             народ, язык,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родословная                                история,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культура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2" descr="C:\Documents and Settings\Admin\Рабочий стол\орнаменты\СТЕКЛЯ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139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3581400" y="1828800"/>
            <a:ext cx="2133600" cy="7620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819400" y="2209800"/>
            <a:ext cx="0" cy="8382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715000" y="1828800"/>
            <a:ext cx="838200" cy="7620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629400" y="2895600"/>
            <a:ext cx="0" cy="6858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934200" y="3962400"/>
            <a:ext cx="0" cy="68580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1"/>
          <p:cNvSpPr>
            <a:spLocks noChangeArrowheads="1"/>
          </p:cNvSpPr>
          <p:nvPr/>
        </p:nvSpPr>
        <p:spPr bwMode="auto">
          <a:xfrm>
            <a:off x="285750" y="3143250"/>
            <a:ext cx="6000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ru-RU" sz="2400" dirty="0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Символом Казахстана также можно считать </a:t>
            </a:r>
          </a:p>
        </p:txBody>
      </p:sp>
      <p:pic>
        <p:nvPicPr>
          <p:cNvPr id="2050" name="Picture 2" descr="http://www.balsas.lt/12/04/statybos_astano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722" y="655968"/>
            <a:ext cx="2708737" cy="1737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://www.bnews.kz/wp-content/uploads/2011/03/d0bad0b0d0b7d0bcd183d0bdd0b0d0b9d0b3d0b0d0b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8401" y="4303059"/>
            <a:ext cx="3484910" cy="235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www.bnews.kz/wp-content/uploads/2011/01/d0bad0bcd0b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3267" y="1714500"/>
            <a:ext cx="2506895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8" name="Picture 10" descr="http://img-2007-07.photosight.ru/31/22230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097" y="4045624"/>
            <a:ext cx="3768280" cy="2249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346" name="Прямоугольник 11"/>
          <p:cNvSpPr>
            <a:spLocks noChangeArrowheads="1"/>
          </p:cNvSpPr>
          <p:nvPr/>
        </p:nvSpPr>
        <p:spPr bwMode="auto">
          <a:xfrm>
            <a:off x="3000375" y="3500438"/>
            <a:ext cx="4684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 столицу нашей Родины - </a:t>
            </a:r>
            <a:r>
              <a:rPr lang="ru-RU" sz="2400" b="1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Астану.</a:t>
            </a:r>
            <a:r>
              <a:rPr lang="ru-RU" sz="2400">
                <a:solidFill>
                  <a:srgbClr val="3426B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0132" y="468488"/>
            <a:ext cx="2169911" cy="1210293"/>
          </a:xfrm>
          <a:prstGeom prst="rect">
            <a:avLst/>
          </a:prstGeom>
        </p:spPr>
      </p:pic>
      <p:pic>
        <p:nvPicPr>
          <p:cNvPr id="12" name="Picture 6" descr="http://www.turizm.ru/country_gallery/85/108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188260"/>
            <a:ext cx="3171803" cy="2377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6189" y="306732"/>
            <a:ext cx="43151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должны развивать у всех граждан Казахстана чувство патриотизма и любви к своей стране»,- сказал  глава нашего государства в Программе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«Казахстан -2030».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C:\Documents and Settings\Admin\Мои документы\доки\Картинки\Казахстан\Назарбаев Н. А.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657636" y="125858"/>
            <a:ext cx="2154238" cy="28765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38381" y="3092521"/>
            <a:ext cx="633915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 А Т Р И О Т И З М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(греч.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Patris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родина, отечество) –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к своей Родине, народу, его истории, языку, национальной культуре; преданность Родине, гордость за неё, стремление служить её интересам, защищать от врагов.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56189" y="306732"/>
            <a:ext cx="6411074" cy="6130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В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этом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мире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у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нас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есть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только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одна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Отчизна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-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это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независимый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Казахста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н.</a:t>
            </a:r>
          </a:p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4000" b="1" dirty="0" smtClean="0">
              <a:solidFill>
                <a:srgbClr val="002060"/>
              </a:solidFill>
              <a:latin typeface="Palatino Linotype" pitchFamily="18" charset="0"/>
            </a:endParaRPr>
          </a:p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«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Мы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– </a:t>
            </a:r>
            <a:endParaRPr lang="ru-RU" sz="4000" b="1" dirty="0" smtClean="0">
              <a:solidFill>
                <a:srgbClr val="002060"/>
              </a:solidFill>
              <a:latin typeface="Palatino Linotype" pitchFamily="18" charset="0"/>
            </a:endParaRPr>
          </a:p>
          <a:p>
            <a:pPr algn="ctr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к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азахстанцы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,</a:t>
            </a:r>
            <a:r>
              <a:rPr lang="ru-RU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и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говорим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об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этом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 с </a:t>
            </a:r>
            <a:r>
              <a:rPr lang="en-GB" sz="4000" b="1" dirty="0" err="1" smtClean="0">
                <a:solidFill>
                  <a:srgbClr val="002060"/>
                </a:solidFill>
                <a:latin typeface="Palatino Linotype" pitchFamily="18" charset="0"/>
              </a:rPr>
              <a:t>гордостью</a:t>
            </a:r>
            <a:r>
              <a:rPr lang="en-GB" sz="4000" b="1" dirty="0" smtClean="0">
                <a:solidFill>
                  <a:srgbClr val="002060"/>
                </a:solidFill>
                <a:latin typeface="Palatino Linotype" pitchFamily="18" charset="0"/>
              </a:rPr>
              <a:t>».</a:t>
            </a:r>
            <a:endParaRPr lang="ru-RU" sz="4000" dirty="0" smtClean="0"/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3803" y="605118"/>
            <a:ext cx="5390340" cy="526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448656" y="143838"/>
            <a:ext cx="6318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Монумент независимости Казахстана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pic>
        <p:nvPicPr>
          <p:cNvPr id="8" name="Picture 4" descr="prezid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9707" y="658906"/>
            <a:ext cx="3920375" cy="512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2285548" y="739439"/>
          <a:ext cx="5204464" cy="4772830"/>
        </p:xfrm>
        <a:graphic>
          <a:graphicData uri="http://schemas.openxmlformats.org/presentationml/2006/ole">
            <p:oleObj spid="_x0000_s2049" name="Слайд" r:id="rId4" imgW="4570551" imgH="3427315" progId="PowerPoint.Slide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606174"/>
            <a:ext cx="6339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«</a:t>
            </a:r>
            <a:r>
              <a:rPr lang="ru-RU" sz="5400" b="1" dirty="0" err="1" smtClean="0">
                <a:solidFill>
                  <a:srgbClr val="FF0000"/>
                </a:solidFill>
              </a:rPr>
              <a:t>Мәңгілік </a:t>
            </a:r>
            <a:r>
              <a:rPr lang="ru-RU" sz="5400" b="1" dirty="0" smtClean="0">
                <a:solidFill>
                  <a:srgbClr val="FF0000"/>
                </a:solidFill>
              </a:rPr>
              <a:t>Ел» </a:t>
            </a:r>
            <a:r>
              <a:rPr lang="ru-RU" sz="5400" dirty="0" smtClean="0">
                <a:solidFill>
                  <a:srgbClr val="0070C0"/>
                </a:solidFill>
              </a:rPr>
              <a:t>– это национальная </a:t>
            </a:r>
            <a:r>
              <a:rPr lang="ru-RU" sz="5400" b="1" u="sng" dirty="0" smtClean="0">
                <a:solidFill>
                  <a:srgbClr val="0070C0"/>
                </a:solidFill>
              </a:rPr>
              <a:t>идея</a:t>
            </a:r>
            <a:r>
              <a:rPr lang="ru-RU" sz="5400" dirty="0" smtClean="0">
                <a:solidFill>
                  <a:srgbClr val="0070C0"/>
                </a:solidFill>
              </a:rPr>
              <a:t> нашего </a:t>
            </a:r>
            <a:r>
              <a:rPr lang="ru-RU" sz="5400" dirty="0" err="1" smtClean="0">
                <a:solidFill>
                  <a:srgbClr val="0070C0"/>
                </a:solidFill>
              </a:rPr>
              <a:t>общеказахстанского</a:t>
            </a:r>
            <a:r>
              <a:rPr lang="ru-RU" sz="5400" dirty="0" smtClean="0">
                <a:solidFill>
                  <a:srgbClr val="0070C0"/>
                </a:solidFill>
              </a:rPr>
              <a:t> дома, </a:t>
            </a:r>
            <a:r>
              <a:rPr lang="ru-RU" sz="5400" b="1" u="sng" dirty="0" smtClean="0">
                <a:solidFill>
                  <a:srgbClr val="0070C0"/>
                </a:solidFill>
              </a:rPr>
              <a:t>мечта</a:t>
            </a:r>
            <a:r>
              <a:rPr lang="ru-RU" sz="5400" dirty="0" smtClean="0">
                <a:solidFill>
                  <a:srgbClr val="0070C0"/>
                </a:solidFill>
              </a:rPr>
              <a:t> наших предков. 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606174"/>
            <a:ext cx="6339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86753" y="699247"/>
            <a:ext cx="621254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1. Это Независимость Казахстана.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2. Национальное единство, мир 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согласие в нашем обществе.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3.Это светское общество и высокая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духовность.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4.Зкономический рост на основе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индустриализации и инноваций.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5. Это Общество Всеобщего Труда.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6.Общность истории, культуры и языка.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7. Это национальная безопасность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глобальное участие нашей страны 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решении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общемировых 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проблем.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7990" y="205483"/>
            <a:ext cx="3595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Ценности: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606174"/>
            <a:ext cx="6339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586753" y="699247"/>
            <a:ext cx="621254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1. Это Независимость Казахстана.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2. Национальное единство, мир 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согласие в нашем обществе.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3.Это светское общество и высокая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духовность.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4.Зкономический рост на основе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индустриализации и инноваций.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5. Это Общество Всеобщего Труда.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6.Общность истории, культуры и языка.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7. Это национальная безопасность 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глобальное участие нашей страны 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решении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общемировых 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региональных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проблем.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7990" y="205483"/>
            <a:ext cx="3595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Ценности: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345914" y="154112"/>
            <a:ext cx="6339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/>
              <a:t>     </a:t>
            </a:r>
            <a:r>
              <a:rPr lang="ru-RU" sz="3200" b="1" dirty="0" smtClean="0">
                <a:solidFill>
                  <a:srgbClr val="FF0000"/>
                </a:solidFill>
              </a:rPr>
              <a:t>Люди  разных национальностей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1397287" y="719191"/>
          <a:ext cx="6308332" cy="4674741"/>
        </p:xfrm>
        <a:graphic>
          <a:graphicData uri="http://schemas.openxmlformats.org/presentationml/2006/ole">
            <p:oleObj spid="_x0000_s29697" name="Слайд" r:id="rId4" imgW="4570551" imgH="3427315" progId="PowerPoint.Slide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" name="Рисунок 10" descr="&amp;Kcy;&amp;acy;&amp;rcy;&amp;tcy;&amp;icy;&amp;ncy;&amp;kcy;&amp;icy; &amp;pcy;&amp;ocy; &amp;zcy;&amp;acy;&amp;pcy;&amp;rcy;&amp;ocy;&amp;scy;&amp;ucy; &amp;Mcy;&amp;iecy;&amp;zhcy;&amp;dcy;&amp;ucy;&amp;ncy;&amp;acy;&amp;rcy;&amp;ocy;&amp;dcy;&amp;ncy;&amp;acy;&amp;yacy; &amp;vcy;&amp;ycy;&amp;scy;&amp;tcy;&amp;acy;&amp;vcy;&amp;kcy;&amp;acy;  &amp;Acy;&amp;scy;&amp;tcy;&amp;acy;&amp;ncy;&amp;acy; &amp;Ecy;&amp;Kcy;&amp;Scy;&amp;Pcy;&amp;Ocy;-2017.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4448" y="1237129"/>
            <a:ext cx="6160717" cy="409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345915" y="339047"/>
            <a:ext cx="6441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ЭКСПО-2017 -«Энергия будущего»  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img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7435" y="564777"/>
            <a:ext cx="5840505" cy="43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" name="Рисунок 9" descr="http://static.365info.kz/uploads/2016/08/6ec590e9f058ca5d3cabded80359356e1-e14718432127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390" y="1116105"/>
            <a:ext cx="6191540" cy="42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458930" y="388118"/>
            <a:ext cx="6123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0070C0"/>
                </a:solidFill>
              </a:rPr>
              <a:t>тяжелоатлет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Ниджат</a:t>
            </a:r>
            <a:r>
              <a:rPr lang="ru-RU" sz="3200" b="1" dirty="0" smtClean="0">
                <a:solidFill>
                  <a:srgbClr val="0070C0"/>
                </a:solidFill>
              </a:rPr>
              <a:t> Рахимов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458930" y="388118"/>
            <a:ext cx="6123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Дмитрий </a:t>
            </a:r>
            <a:r>
              <a:rPr lang="ru-RU" sz="3200" b="1" dirty="0" err="1" smtClean="0">
                <a:solidFill>
                  <a:srgbClr val="0070C0"/>
                </a:solidFill>
              </a:rPr>
              <a:t>Баландин</a:t>
            </a:r>
            <a:r>
              <a:rPr lang="ru-RU" sz="3200" b="1" dirty="0" smtClean="0">
                <a:solidFill>
                  <a:srgbClr val="0070C0"/>
                </a:solidFill>
              </a:rPr>
              <a:t>- </a:t>
            </a:r>
            <a:r>
              <a:rPr lang="ru-RU" sz="4000" dirty="0" smtClean="0">
                <a:solidFill>
                  <a:srgbClr val="0070C0"/>
                </a:solidFill>
              </a:rPr>
              <a:t>пловец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12" name="Рисунок 11" descr="&amp;Fcy;&amp;ocy;&amp;tcy;&amp;ocy; AF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6463" y="1181529"/>
            <a:ext cx="6441897" cy="394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14714641034r3yt_1000x768[1]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780" y="1156448"/>
            <a:ext cx="5891020" cy="417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571946" y="441789"/>
            <a:ext cx="602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Боксёр  - </a:t>
            </a:r>
            <a:r>
              <a:rPr lang="ru-RU" sz="3600" b="1" dirty="0" err="1" smtClean="0">
                <a:solidFill>
                  <a:srgbClr val="0070C0"/>
                </a:solidFill>
              </a:rPr>
              <a:t>Данияр</a:t>
            </a:r>
            <a:r>
              <a:rPr lang="ru-RU" sz="3600" b="1" dirty="0" smtClean="0">
                <a:solidFill>
                  <a:srgbClr val="0070C0"/>
                </a:solidFill>
              </a:rPr>
              <a:t> </a:t>
            </a:r>
            <a:r>
              <a:rPr lang="ru-RU" sz="3600" b="1" dirty="0" err="1" smtClean="0">
                <a:solidFill>
                  <a:srgbClr val="0070C0"/>
                </a:solidFill>
              </a:rPr>
              <a:t>Елеусинов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71946" y="441789"/>
            <a:ext cx="602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 rot="10800000" flipV="1">
            <a:off x="1376737" y="54005"/>
            <a:ext cx="6369978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гордимся тем, что Казахстан называют в мире территорией дружбы и диалога. Для людей разной веры, живущих одной мечтой о добре и дружбе по силам задача построения нового Казахстана в новом мире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(Н.А.Назарбаев)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" y="0"/>
            <a:ext cx="91409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85653" y="708917"/>
            <a:ext cx="501378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571946" y="441789"/>
            <a:ext cx="602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49977" y="274320"/>
            <a:ext cx="6557553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схема отчета: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выбор темы будущего проекта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(каждая группа выбрала свою тему)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подбор дидактического материала для реализации проекта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подбор материала для привлечения, повышения компетенции родителей по данной теме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обогащение развивающей среды по теме проекта( в течение проекта)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-постановка проблемы перед детьми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реализация проекта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итоговое мероприятие по проекту с привлечением родителей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" y="0"/>
            <a:ext cx="9140952" cy="6858000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922763" y="951960"/>
            <a:ext cx="184730" cy="615553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endParaRPr lang="ru-RU" sz="3400" b="1" i="1" dirty="0">
              <a:ln w="9525">
                <a:noFill/>
              </a:ln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25365" y="154112"/>
            <a:ext cx="6431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3200" dirty="0">
              <a:latin typeface="Segoe UI Semibold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17834" y="246579"/>
            <a:ext cx="63083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76449" y="180532"/>
            <a:ext cx="6020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11" name="Рисунок 10" descr="IMG-20180412-WA0014.jpeg"/>
          <p:cNvPicPr>
            <a:picLocks noChangeAspect="1"/>
          </p:cNvPicPr>
          <p:nvPr/>
        </p:nvPicPr>
        <p:blipFill>
          <a:blip r:embed="rId3" cstate="print">
            <a:lum bright="10000" contrast="20000"/>
          </a:blip>
          <a:srcRect t="27619" r="7714" b="17905"/>
          <a:stretch>
            <a:fillRect/>
          </a:stretch>
        </p:blipFill>
        <p:spPr>
          <a:xfrm rot="5400000">
            <a:off x="2434987" y="1913675"/>
            <a:ext cx="4012768" cy="177655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IMG-20180412-WA0019.jpeg"/>
          <p:cNvPicPr>
            <a:picLocks noChangeAspect="1"/>
          </p:cNvPicPr>
          <p:nvPr/>
        </p:nvPicPr>
        <p:blipFill>
          <a:blip r:embed="rId4" cstate="print">
            <a:lum bright="10000" contrast="10000"/>
          </a:blip>
          <a:srcRect l="5714" t="9524" r="8714" b="16381"/>
          <a:stretch>
            <a:fillRect/>
          </a:stretch>
        </p:blipFill>
        <p:spPr>
          <a:xfrm>
            <a:off x="4885510" y="2994339"/>
            <a:ext cx="1685108" cy="1094336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IMG-20180412-WA0024.jpeg"/>
          <p:cNvPicPr>
            <a:picLocks noChangeAspect="1"/>
          </p:cNvPicPr>
          <p:nvPr/>
        </p:nvPicPr>
        <p:blipFill>
          <a:blip r:embed="rId5" cstate="print"/>
          <a:srcRect t="2857" r="3857" b="4952"/>
          <a:stretch>
            <a:fillRect/>
          </a:stretch>
        </p:blipFill>
        <p:spPr>
          <a:xfrm rot="5400000">
            <a:off x="-327327" y="758894"/>
            <a:ext cx="3967222" cy="285309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5" name="Рисунок 14" descr="IMG-20180412-WA0030.jpeg"/>
          <p:cNvPicPr>
            <a:picLocks noChangeAspect="1"/>
          </p:cNvPicPr>
          <p:nvPr/>
        </p:nvPicPr>
        <p:blipFill>
          <a:blip r:embed="rId6" cstate="print"/>
          <a:srcRect l="26857" t="5714" r="9286" b="5714"/>
          <a:stretch>
            <a:fillRect/>
          </a:stretch>
        </p:blipFill>
        <p:spPr>
          <a:xfrm rot="5400000">
            <a:off x="5911685" y="137904"/>
            <a:ext cx="2976443" cy="3096301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6" name="Рисунок 15" descr="IMG-20180412-WA0034.jpeg"/>
          <p:cNvPicPr>
            <a:picLocks noChangeAspect="1"/>
          </p:cNvPicPr>
          <p:nvPr/>
        </p:nvPicPr>
        <p:blipFill>
          <a:blip r:embed="rId7" cstate="print"/>
          <a:srcRect l="3143" t="26857" b="11238"/>
          <a:stretch>
            <a:fillRect/>
          </a:stretch>
        </p:blipFill>
        <p:spPr>
          <a:xfrm>
            <a:off x="169817" y="4637373"/>
            <a:ext cx="4114800" cy="197243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7" name="Рисунок 16" descr="IMG-20180412-WA0037.jpeg"/>
          <p:cNvPicPr>
            <a:picLocks noChangeAspect="1"/>
          </p:cNvPicPr>
          <p:nvPr/>
        </p:nvPicPr>
        <p:blipFill>
          <a:blip r:embed="rId8" cstate="print"/>
          <a:srcRect b="14286"/>
          <a:stretch>
            <a:fillRect/>
          </a:stretch>
        </p:blipFill>
        <p:spPr>
          <a:xfrm>
            <a:off x="5512526" y="4480560"/>
            <a:ext cx="3291840" cy="2116183"/>
          </a:xfrm>
          <a:prstGeom prst="rect">
            <a:avLst/>
          </a:prstGeom>
          <a:ln w="38100">
            <a:solidFill>
              <a:srgbClr val="7030A0"/>
            </a:solidFill>
          </a:ln>
        </p:spPr>
      </p:pic>
      <p:sp>
        <p:nvSpPr>
          <p:cNvPr id="18" name="Прямоугольник 17"/>
          <p:cNvSpPr/>
          <p:nvPr/>
        </p:nvSpPr>
        <p:spPr>
          <a:xfrm>
            <a:off x="3122022" y="274322"/>
            <a:ext cx="26778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Смотр-конкурс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044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Решение педагогического совета: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200" dirty="0"/>
              <a:t> </a:t>
            </a:r>
            <a:endParaRPr lang="ru-RU" sz="1200" dirty="0" smtClean="0"/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Положения о консультационном пункте  утвердить</a:t>
            </a:r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Инструкцию о пропускном режиме довести до сведения родителей / ответственные: педагоги. Срок : до 20.04.2018. </a:t>
            </a:r>
          </a:p>
          <a:p>
            <a:pPr lvl="0"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Приказ о завершении 2017-2018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года принять к сведению / ответственные: педагоги. Срок : до конца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года. 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Творческую лабораторию воспитателя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Кирисюк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М.Ф. рекомендовать использовать на практике. / ответственные : все педагоги. Срок : постоянно. 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Список педагогов, подавших заявления на аттестацию на 2018-2019уч г утвердить. / заведующая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Г.О.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Продолжить работу по нравственному воспитанию дошкольников, используя новые технологии обучения и воспитания (метод проектного обучения, музейная педагогика,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здоровьесбережение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), отражать ее в циклограмме воспитания и обучения детей / ответственные воспитатели, специалисты, срок : 2018-2019 учебный год 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Повышать профессиональную компетентность по проблеме патриотического воспитания дошкольников. / ответственные : все педагоги. </a:t>
            </a:r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Срок : постоянно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Одобрить работу педагогов во всех группах.</a:t>
            </a:r>
          </a:p>
          <a:p>
            <a:pPr>
              <a:buFont typeface="+mj-lt"/>
              <a:buAutoNum type="arabicPeriod"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468</TotalTime>
  <Words>704</Words>
  <Application>Microsoft Office PowerPoint</Application>
  <PresentationFormat>Экран (4:3)</PresentationFormat>
  <Paragraphs>137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Тема Office</vt:lpstr>
      <vt:lpstr>Слайд</vt:lpstr>
      <vt:lpstr>Педсовет №5  от 30.03.2018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Как вы понимаете слово РОДИНА?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Решение педагогического совета: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</cp:lastModifiedBy>
  <cp:revision>72</cp:revision>
  <dcterms:created xsi:type="dcterms:W3CDTF">2013-11-19T05:52:05Z</dcterms:created>
  <dcterms:modified xsi:type="dcterms:W3CDTF">2018-04-13T08:03:58Z</dcterms:modified>
</cp:coreProperties>
</file>