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4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1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828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384423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FD18A3-4371-4105-AB3D-B25C736805BB}" type="datetimeFigureOut">
              <a:rPr lang="ru-RU" smtClean="0"/>
              <a:t>09.02.2022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1C1347-3095-40D8-BE1C-41B8786937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0661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1C1347-3095-40D8-BE1C-41B878693745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09939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1C1347-3095-40D8-BE1C-41B878693745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22838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1C1347-3095-40D8-BE1C-41B878693745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75882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1C1347-3095-40D8-BE1C-41B878693745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65225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1C1347-3095-40D8-BE1C-41B878693745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03883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1C1347-3095-40D8-BE1C-41B878693745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38534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1C1347-3095-40D8-BE1C-41B878693745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91975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1C1347-3095-40D8-BE1C-41B878693745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35240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1C1347-3095-40D8-BE1C-41B878693745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23255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1C1347-3095-40D8-BE1C-41B878693745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59275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3C148B92-1F48-4E4A-9A9E-4B1EC6144D79}" type="datetimeFigureOut">
              <a:rPr lang="ru-RU" smtClean="0"/>
              <a:t>09.02.2022</a:t>
            </a:fld>
            <a:endParaRPr lang="ru-RU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2212B68-AF5F-4D1D-BC05-571B24B410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92817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48B92-1F48-4E4A-9A9E-4B1EC6144D79}" type="datetimeFigureOut">
              <a:rPr lang="ru-RU" smtClean="0"/>
              <a:t>09.02.2022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12B68-AF5F-4D1D-BC05-571B24B410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52184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3C148B92-1F48-4E4A-9A9E-4B1EC6144D79}" type="datetimeFigureOut">
              <a:rPr lang="ru-RU" smtClean="0"/>
              <a:t>09.02.2022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B2212B68-AF5F-4D1D-BC05-571B24B410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586051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48B92-1F48-4E4A-9A9E-4B1EC6144D79}" type="datetimeFigureOut">
              <a:rPr lang="ru-RU" smtClean="0"/>
              <a:t>09.02.2022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12B68-AF5F-4D1D-BC05-571B24B410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43683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48B92-1F48-4E4A-9A9E-4B1EC6144D79}" type="datetimeFigureOut">
              <a:rPr lang="ru-RU" smtClean="0"/>
              <a:t>09.02.2022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12B68-AF5F-4D1D-BC05-571B24B410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04576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48B92-1F48-4E4A-9A9E-4B1EC6144D79}" type="datetimeFigureOut">
              <a:rPr lang="ru-RU" smtClean="0"/>
              <a:t>09.02.2022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12B68-AF5F-4D1D-BC05-571B24B410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91569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48B92-1F48-4E4A-9A9E-4B1EC6144D79}" type="datetimeFigureOut">
              <a:rPr lang="ru-RU" smtClean="0"/>
              <a:t>09.02.2022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12B68-AF5F-4D1D-BC05-571B24B410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17251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48B92-1F48-4E4A-9A9E-4B1EC6144D79}" type="datetimeFigureOut">
              <a:rPr lang="ru-RU" smtClean="0"/>
              <a:t>09.02.2022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ru-RU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2212B68-AF5F-4D1D-BC05-571B24B410AC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1510066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3C148B92-1F48-4E4A-9A9E-4B1EC6144D79}" type="datetimeFigureOut">
              <a:rPr lang="ru-RU" smtClean="0"/>
              <a:t>09.02.2022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2212B68-AF5F-4D1D-BC05-571B24B410AC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8117202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48B92-1F48-4E4A-9A9E-4B1EC6144D79}" type="datetimeFigureOut">
              <a:rPr lang="ru-RU" smtClean="0"/>
              <a:t>09.02.2022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12B68-AF5F-4D1D-BC05-571B24B410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65122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48B92-1F48-4E4A-9A9E-4B1EC6144D79}" type="datetimeFigureOut">
              <a:rPr lang="ru-RU" smtClean="0"/>
              <a:t>09.02.2022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12B68-AF5F-4D1D-BC05-571B24B410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02874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C148B92-1F48-4E4A-9A9E-4B1EC6144D79}" type="datetimeFigureOut">
              <a:rPr lang="ru-RU" smtClean="0"/>
              <a:t>09.02.2022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2212B68-AF5F-4D1D-BC05-571B24B410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12094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27A754-6482-4E6C-B887-02B24D50F5E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4000" b="1" dirty="0">
                <a:latin typeface="Garamond" panose="02020404030301010803" pitchFamily="18" charset="0"/>
              </a:rPr>
              <a:t>Мастер-класс для родителей </a:t>
            </a:r>
            <a:br>
              <a:rPr lang="ru-RU" sz="4000" dirty="0">
                <a:latin typeface="Garamond" panose="02020404030301010803" pitchFamily="18" charset="0"/>
              </a:rPr>
            </a:br>
            <a:r>
              <a:rPr lang="ru-RU" sz="4000" dirty="0">
                <a:latin typeface="Garamond" panose="02020404030301010803" pitchFamily="18" charset="0"/>
              </a:rPr>
              <a:t>«Игры на липучках своими руками. </a:t>
            </a:r>
            <a:br>
              <a:rPr lang="ru-RU" sz="4000" dirty="0">
                <a:latin typeface="Garamond" panose="02020404030301010803" pitchFamily="18" charset="0"/>
              </a:rPr>
            </a:br>
            <a:r>
              <a:rPr lang="ru-RU" sz="4000" dirty="0">
                <a:latin typeface="Garamond" panose="02020404030301010803" pitchFamily="18" charset="0"/>
              </a:rPr>
              <a:t>Играем дома».</a:t>
            </a:r>
            <a:r>
              <a:rPr lang="ru-RU" sz="4000" b="1" dirty="0">
                <a:latin typeface="Garamond" panose="02020404030301010803" pitchFamily="18" charset="0"/>
              </a:rPr>
              <a:t> </a:t>
            </a:r>
            <a:endParaRPr lang="ru-RU" sz="4000" dirty="0">
              <a:latin typeface="Garamond" panose="02020404030301010803" pitchFamily="18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A56B067-7FA5-4080-AB01-919E4B53E8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97315" y="4904004"/>
            <a:ext cx="5332979" cy="457201"/>
          </a:xfrm>
        </p:spPr>
        <p:txBody>
          <a:bodyPr/>
          <a:lstStyle/>
          <a:p>
            <a:r>
              <a:rPr lang="ru-RU" dirty="0"/>
              <a:t>ПОДГОТОВИЛА: ФИО, ДОЛЖНОСТЬ</a:t>
            </a:r>
          </a:p>
        </p:txBody>
      </p:sp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78720AB3-0723-46AD-990C-899E01EAEBDC}"/>
              </a:ext>
            </a:extLst>
          </p:cNvPr>
          <p:cNvSpPr txBox="1">
            <a:spLocks/>
          </p:cNvSpPr>
          <p:nvPr/>
        </p:nvSpPr>
        <p:spPr>
          <a:xfrm>
            <a:off x="5713673" y="6268206"/>
            <a:ext cx="924452" cy="4572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600" kern="1200" spc="8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430720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DDE0D0-1FD9-49FD-802F-3D480CEDE5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5881" y="553817"/>
            <a:ext cx="10058400" cy="1371600"/>
          </a:xfrm>
        </p:spPr>
        <p:txBody>
          <a:bodyPr>
            <a:normAutofit/>
          </a:bodyPr>
          <a:lstStyle/>
          <a:p>
            <a:pPr algn="ctr"/>
            <a:r>
              <a:rPr lang="ru-RU" sz="4400" b="1" dirty="0">
                <a:latin typeface="Garamond" panose="02020404030301010803" pitchFamily="18" charset="0"/>
              </a:rPr>
              <a:t>Цель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350324B-2790-4701-83D9-5171A1B904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2819" y="2138150"/>
            <a:ext cx="5103181" cy="393192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dirty="0">
                <a:latin typeface="Garamond" panose="02020404030301010803" pitchFamily="18" charset="0"/>
              </a:rPr>
              <a:t>Создание условий для повышения уровня компетенции в вопросе </a:t>
            </a:r>
            <a:r>
              <a:rPr lang="ru-RU" sz="3600" b="1" dirty="0">
                <a:latin typeface="Garamond" panose="02020404030301010803" pitchFamily="18" charset="0"/>
              </a:rPr>
              <a:t>организации сенсорного развития детей </a:t>
            </a:r>
            <a:r>
              <a:rPr lang="ru-RU" sz="3600" dirty="0">
                <a:latin typeface="Garamond" panose="02020404030301010803" pitchFamily="18" charset="0"/>
              </a:rPr>
              <a:t>посредством </a:t>
            </a:r>
            <a:r>
              <a:rPr lang="ru-RU" sz="3600" b="1" dirty="0">
                <a:latin typeface="Garamond" panose="02020404030301010803" pitchFamily="18" charset="0"/>
              </a:rPr>
              <a:t>игр на липучках</a:t>
            </a:r>
            <a:r>
              <a:rPr lang="ru-RU" sz="3600" dirty="0">
                <a:latin typeface="Garamond" panose="02020404030301010803" pitchFamily="18" charset="0"/>
              </a:rPr>
              <a:t>.</a:t>
            </a:r>
          </a:p>
          <a:p>
            <a:endParaRPr lang="ru-RU" sz="3600" dirty="0"/>
          </a:p>
        </p:txBody>
      </p:sp>
      <p:pic>
        <p:nvPicPr>
          <p:cNvPr id="1028" name="Picture 4" descr="https://cdn1.ozone.ru/s3/multimedia-q/6104114006.jpg">
            <a:extLst>
              <a:ext uri="{FF2B5EF4-FFF2-40B4-BE49-F238E27FC236}">
                <a16:creationId xmlns:a16="http://schemas.microsoft.com/office/drawing/2014/main" id="{4B49ADA7-7AB1-40F7-905C-B22101E23F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4625" y="2065483"/>
            <a:ext cx="4077255" cy="4077255"/>
          </a:xfrm>
          <a:prstGeom prst="rect">
            <a:avLst/>
          </a:prstGeom>
          <a:ln w="38100" cap="sq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23430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213021-1B76-4B87-9296-322BB6A1BD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400" b="1" dirty="0">
                <a:latin typeface="Garamond" panose="02020404030301010803" pitchFamily="18" charset="0"/>
              </a:rPr>
              <a:t>План мастер-класса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0CDFD7B-5F66-4E93-84B5-4C7D2FD008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4656" y="2404961"/>
            <a:ext cx="10058400" cy="3931920"/>
          </a:xfrm>
        </p:spPr>
        <p:txBody>
          <a:bodyPr>
            <a:normAutofit/>
          </a:bodyPr>
          <a:lstStyle/>
          <a:p>
            <a:pPr lvl="0" algn="ctr">
              <a:spcBef>
                <a:spcPts val="0"/>
              </a:spcBef>
            </a:pPr>
            <a:r>
              <a:rPr lang="ru-RU" sz="3600" b="1" dirty="0">
                <a:latin typeface="Garamond" panose="02020404030301010803" pitchFamily="18" charset="0"/>
              </a:rPr>
              <a:t>Вводный этап </a:t>
            </a:r>
            <a:r>
              <a:rPr lang="ru-RU" sz="3600" dirty="0">
                <a:latin typeface="Garamond" panose="02020404030301010803" pitchFamily="18" charset="0"/>
              </a:rPr>
              <a:t>- теоретический блок.</a:t>
            </a:r>
          </a:p>
          <a:p>
            <a:pPr lvl="0" algn="ctr">
              <a:spcBef>
                <a:spcPts val="0"/>
              </a:spcBef>
            </a:pPr>
            <a:r>
              <a:rPr lang="ru-RU" sz="3600" b="1" dirty="0">
                <a:latin typeface="Garamond" panose="02020404030301010803" pitchFamily="18" charset="0"/>
              </a:rPr>
              <a:t>Основной этап </a:t>
            </a:r>
            <a:r>
              <a:rPr lang="ru-RU" sz="3600" dirty="0">
                <a:latin typeface="Garamond" panose="02020404030301010803" pitchFamily="18" charset="0"/>
              </a:rPr>
              <a:t>– практическая групповая работа. Изготовление игр.</a:t>
            </a:r>
          </a:p>
          <a:p>
            <a:pPr lvl="0" algn="ctr">
              <a:spcBef>
                <a:spcPts val="0"/>
              </a:spcBef>
            </a:pPr>
            <a:r>
              <a:rPr lang="ru-RU" sz="3600" b="1" dirty="0">
                <a:latin typeface="Garamond" panose="02020404030301010803" pitchFamily="18" charset="0"/>
              </a:rPr>
              <a:t>Заключительный этап </a:t>
            </a:r>
            <a:r>
              <a:rPr lang="ru-RU" sz="3600" dirty="0">
                <a:latin typeface="Garamond" panose="02020404030301010803" pitchFamily="18" charset="0"/>
              </a:rPr>
              <a:t>– рефлексия.</a:t>
            </a:r>
          </a:p>
          <a:p>
            <a:pPr>
              <a:spcBef>
                <a:spcPts val="0"/>
              </a:spcBef>
            </a:pPr>
            <a:endParaRPr lang="ru-RU" sz="3600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37907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28ACA8-D210-4C7D-90BE-3DF0714C7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400" b="1" dirty="0">
                <a:latin typeface="Garamond" panose="02020404030301010803" pitchFamily="18" charset="0"/>
              </a:rPr>
              <a:t>Игра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F7142F3-19C9-46BE-B236-C1593F2059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dirty="0">
                <a:latin typeface="Garamond" panose="02020404030301010803" pitchFamily="18" charset="0"/>
              </a:rPr>
              <a:t>Ведущая форма деятельности в детском саду (п.1.2. ФГОС ДО). </a:t>
            </a:r>
          </a:p>
        </p:txBody>
      </p:sp>
      <p:pic>
        <p:nvPicPr>
          <p:cNvPr id="7" name="Picture 2" descr="https://catherineasquithgallery.com/uploads/posts/2021-02/1614514030_4-p-deti-na-belom-fone-5.jpg">
            <a:extLst>
              <a:ext uri="{FF2B5EF4-FFF2-40B4-BE49-F238E27FC236}">
                <a16:creationId xmlns:a16="http://schemas.microsoft.com/office/drawing/2014/main" id="{A8001A8D-A4C3-44BD-A387-2CA10A5571B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806" b="19583"/>
          <a:stretch/>
        </p:blipFill>
        <p:spPr bwMode="auto">
          <a:xfrm>
            <a:off x="2268722" y="3613151"/>
            <a:ext cx="7654553" cy="2533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56850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028498-8C2E-4A86-879D-C56683C401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400" b="1" dirty="0">
                <a:latin typeface="Garamond" panose="02020404030301010803" pitchFamily="18" charset="0"/>
              </a:rPr>
              <a:t>Сенсорное развитие ребенка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FF9E98A-1F92-4742-8F2F-406AB3E470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529248"/>
            <a:ext cx="10058400" cy="393192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dirty="0">
                <a:latin typeface="Garamond" panose="02020404030301010803" pitchFamily="18" charset="0"/>
              </a:rPr>
              <a:t>Развитие его восприятия и формирование представлений о внешних свойствах предметов: форме, цвете, величине, положении в пространстве, а также запахе, вкусе и т.п. </a:t>
            </a:r>
          </a:p>
          <a:p>
            <a:pPr marL="0" indent="0">
              <a:buNone/>
            </a:pPr>
            <a:endParaRPr lang="ru-RU" sz="3600" dirty="0">
              <a:latin typeface="Garamond" panose="02020404030301010803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ED622BC-8EB5-4F20-8995-325908D857A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50" t="46352"/>
          <a:stretch/>
        </p:blipFill>
        <p:spPr>
          <a:xfrm rot="5400000" flipV="1">
            <a:off x="-1208439" y="3581519"/>
            <a:ext cx="4263094" cy="100468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78BC453-96F3-45B1-B2CF-1202B9CA886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9" b="50752"/>
          <a:stretch/>
        </p:blipFill>
        <p:spPr>
          <a:xfrm rot="5400000">
            <a:off x="8874591" y="3503659"/>
            <a:ext cx="4501216" cy="922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4311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B8C8F4-032F-40A8-9220-4F655E8134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400" b="1" dirty="0">
                <a:latin typeface="Garamond" panose="02020404030301010803" pitchFamily="18" charset="0"/>
              </a:rPr>
              <a:t>Липучки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3AD2878-653A-4A2D-9876-54841D4B6E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0921" y="2267655"/>
            <a:ext cx="5450890" cy="393192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err="1">
                <a:latin typeface="Garamond" panose="02020404030301010803" pitchFamily="18" charset="0"/>
              </a:rPr>
              <a:t>АлиЭкспресс</a:t>
            </a:r>
            <a:r>
              <a:rPr lang="ru-RU" sz="2800" dirty="0">
                <a:latin typeface="Garamond" panose="02020404030301010803" pitchFamily="18" charset="0"/>
              </a:rPr>
              <a:t> доставит</a:t>
            </a:r>
            <a:br>
              <a:rPr lang="ru-RU" sz="2800" dirty="0">
                <a:latin typeface="Garamond" panose="02020404030301010803" pitchFamily="18" charset="0"/>
              </a:rPr>
            </a:br>
            <a:r>
              <a:rPr lang="ru-RU" sz="2800" dirty="0">
                <a:latin typeface="Garamond" panose="02020404030301010803" pitchFamily="18" charset="0"/>
              </a:rPr>
              <a:t>Вам самые подходящие, крепкие липучки. </a:t>
            </a:r>
          </a:p>
          <a:p>
            <a:pPr algn="ctr"/>
            <a:r>
              <a:rPr lang="ru-RU" sz="2800" dirty="0">
                <a:latin typeface="Garamond" panose="02020404030301010803" pitchFamily="18" charset="0"/>
              </a:rPr>
              <a:t>Используем липучки</a:t>
            </a:r>
            <a:br>
              <a:rPr lang="ru-RU" sz="2800" dirty="0">
                <a:latin typeface="Garamond" panose="02020404030301010803" pitchFamily="18" charset="0"/>
              </a:rPr>
            </a:br>
            <a:r>
              <a:rPr lang="ru-RU" sz="2800" dirty="0">
                <a:latin typeface="Garamond" panose="02020404030301010803" pitchFamily="18" charset="0"/>
              </a:rPr>
              <a:t>10 мм. </a:t>
            </a:r>
          </a:p>
          <a:p>
            <a:pPr algn="ctr"/>
            <a:r>
              <a:rPr lang="ru-RU" sz="2800" dirty="0">
                <a:latin typeface="Garamond" panose="02020404030301010803" pitchFamily="18" charset="0"/>
              </a:rPr>
              <a:t>Они на клеевой основе.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33311F9-73FD-4F16-837B-B62592E718D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937" t="12639" r="16875" b="7778"/>
          <a:stretch/>
        </p:blipFill>
        <p:spPr>
          <a:xfrm>
            <a:off x="5442012" y="2049804"/>
            <a:ext cx="6252036" cy="4165602"/>
          </a:xfrm>
          <a:prstGeom prst="rect">
            <a:avLst/>
          </a:prstGeom>
        </p:spPr>
      </p:pic>
      <p:cxnSp>
        <p:nvCxnSpPr>
          <p:cNvPr id="6" name="Прямая со стрелкой 5">
            <a:extLst>
              <a:ext uri="{FF2B5EF4-FFF2-40B4-BE49-F238E27FC236}">
                <a16:creationId xmlns:a16="http://schemas.microsoft.com/office/drawing/2014/main" id="{42FA17D5-923D-4933-9855-F571E4FEE5C2}"/>
              </a:ext>
            </a:extLst>
          </p:cNvPr>
          <p:cNvCxnSpPr/>
          <p:nvPr/>
        </p:nvCxnSpPr>
        <p:spPr>
          <a:xfrm flipV="1">
            <a:off x="2334827" y="2192784"/>
            <a:ext cx="3231472" cy="124288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4553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B99BFB-558D-497C-8DF5-797455E4D3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400" b="1" dirty="0">
                <a:latin typeface="Garamond" panose="02020404030301010803" pitchFamily="18" charset="0"/>
              </a:rPr>
              <a:t>Лента из швейного магазина</a:t>
            </a:r>
          </a:p>
        </p:txBody>
      </p:sp>
      <p:pic>
        <p:nvPicPr>
          <p:cNvPr id="4" name="Picture 2" descr="https://avatars.mds.yandex.net/get-mpic/5217715/img_id4020722994287465842.jpeg/orig">
            <a:extLst>
              <a:ext uri="{FF2B5EF4-FFF2-40B4-BE49-F238E27FC236}">
                <a16:creationId xmlns:a16="http://schemas.microsoft.com/office/drawing/2014/main" id="{937BA81A-0826-4382-8D6B-C7E1BA10E8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4977" y="2105022"/>
            <a:ext cx="3971925" cy="397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s://hobbymir.ru/upload/resize_cache/iblock/11c/340_340_140cd750bba9870f18aada2478b24840a/11c120d8ea1bc5096dc2fc51591d3a79.jpg">
            <a:extLst>
              <a:ext uri="{FF2B5EF4-FFF2-40B4-BE49-F238E27FC236}">
                <a16:creationId xmlns:a16="http://schemas.microsoft.com/office/drawing/2014/main" id="{6F6276BC-BC40-4A41-A2DC-8392A2B83B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0348" y="2152646"/>
            <a:ext cx="3876675" cy="3876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53921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E359E8-0E5F-4278-8565-4BBB005B6D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400" b="1" dirty="0">
                <a:latin typeface="Garamond" panose="02020404030301010803" pitchFamily="18" charset="0"/>
              </a:rPr>
              <a:t>Оборудование и материалы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0B35943-C623-43F0-9088-18A778257E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ctr"/>
            <a:r>
              <a:rPr lang="ru-RU" sz="2800" dirty="0">
                <a:latin typeface="Garamond" panose="02020404030301010803" pitchFamily="18" charset="0"/>
              </a:rPr>
              <a:t>СКОТЧ ИЛИ ЛАМИНАТОР</a:t>
            </a:r>
          </a:p>
          <a:p>
            <a:pPr algn="ctr"/>
            <a:r>
              <a:rPr lang="ru-RU" sz="2800" dirty="0">
                <a:latin typeface="Garamond" panose="02020404030301010803" pitchFamily="18" charset="0"/>
              </a:rPr>
              <a:t>ЛИПУЧКИ</a:t>
            </a:r>
          </a:p>
          <a:p>
            <a:pPr algn="ctr"/>
            <a:r>
              <a:rPr lang="ru-RU" sz="2800" dirty="0">
                <a:latin typeface="Garamond" panose="02020404030301010803" pitchFamily="18" charset="0"/>
              </a:rPr>
              <a:t>НОЖНИЦЫ</a:t>
            </a:r>
          </a:p>
          <a:p>
            <a:pPr algn="ctr"/>
            <a:r>
              <a:rPr lang="ru-RU" sz="2800" dirty="0">
                <a:latin typeface="Garamond" panose="02020404030301010803" pitchFamily="18" charset="0"/>
              </a:rPr>
              <a:t>ЛИСТЫ ДЛЯ ЛАМИНАЦИИ </a:t>
            </a:r>
          </a:p>
          <a:p>
            <a:pPr algn="ctr"/>
            <a:r>
              <a:rPr lang="ru-RU" sz="2800" dirty="0">
                <a:latin typeface="Garamond" panose="02020404030301010803" pitchFamily="18" charset="0"/>
              </a:rPr>
              <a:t>ЦВЕТНАЯ БУМАГА</a:t>
            </a:r>
          </a:p>
          <a:p>
            <a:pPr algn="ctr"/>
            <a:r>
              <a:rPr lang="ru-RU" sz="2800" dirty="0">
                <a:latin typeface="Garamond" panose="02020404030301010803" pitchFamily="18" charset="0"/>
              </a:rPr>
              <a:t>БЕЛАЯ БУМАГА</a:t>
            </a:r>
          </a:p>
          <a:p>
            <a:pPr algn="ctr"/>
            <a:r>
              <a:rPr lang="ru-RU" sz="2800" dirty="0">
                <a:latin typeface="Garamond" panose="02020404030301010803" pitchFamily="18" charset="0"/>
              </a:rPr>
              <a:t>КАРТОН</a:t>
            </a:r>
          </a:p>
          <a:p>
            <a:pPr algn="ctr"/>
            <a:r>
              <a:rPr lang="ru-RU" sz="2800" dirty="0">
                <a:latin typeface="Garamond" panose="02020404030301010803" pitchFamily="18" charset="0"/>
              </a:rPr>
              <a:t>МАРКЕРЫ </a:t>
            </a:r>
          </a:p>
          <a:p>
            <a:endParaRPr lang="ru-RU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88053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9FBCAE4-61C3-4592-A97A-132D88F292AF}"/>
              </a:ext>
            </a:extLst>
          </p:cNvPr>
          <p:cNvSpPr/>
          <p:nvPr/>
        </p:nvSpPr>
        <p:spPr>
          <a:xfrm>
            <a:off x="97654" y="133165"/>
            <a:ext cx="12020365" cy="66227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A0AB4115-082F-4574-A48A-B4DD26A844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1087" y="17794"/>
            <a:ext cx="9667783" cy="6840206"/>
          </a:xfrm>
        </p:spPr>
      </p:pic>
    </p:spTree>
    <p:extLst>
      <p:ext uri="{BB962C8B-B14F-4D97-AF65-F5344CB8AC3E}">
        <p14:creationId xmlns:p14="http://schemas.microsoft.com/office/powerpoint/2010/main" val="40574488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64F77DE0-A8B7-4925-A490-5FB9C17F1B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283486"/>
            <a:ext cx="10058400" cy="393192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6000" b="1" dirty="0">
                <a:latin typeface="Garamond" panose="02020404030301010803" pitchFamily="18" charset="0"/>
              </a:rPr>
              <a:t>Спасибо за внимание и плодотворную работу!</a:t>
            </a:r>
          </a:p>
        </p:txBody>
      </p:sp>
    </p:spTree>
    <p:extLst>
      <p:ext uri="{BB962C8B-B14F-4D97-AF65-F5344CB8AC3E}">
        <p14:creationId xmlns:p14="http://schemas.microsoft.com/office/powerpoint/2010/main" val="269314246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авон">
  <a:themeElements>
    <a:clrScheme name="Савон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Савон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Саво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TM03457510[[fn=Савон]]</Template>
  <TotalTime>91</TotalTime>
  <Words>109</Words>
  <Application>Microsoft Office PowerPoint</Application>
  <PresentationFormat>Широкоэкранный</PresentationFormat>
  <Paragraphs>37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Calibri</vt:lpstr>
      <vt:lpstr>Century Gothic</vt:lpstr>
      <vt:lpstr>Garamond</vt:lpstr>
      <vt:lpstr>Савон</vt:lpstr>
      <vt:lpstr>Мастер-класс для родителей  «Игры на липучках своими руками.  Играем дома». </vt:lpstr>
      <vt:lpstr>Цель</vt:lpstr>
      <vt:lpstr>План мастер-класса</vt:lpstr>
      <vt:lpstr>Игра</vt:lpstr>
      <vt:lpstr>Сенсорное развитие ребенка</vt:lpstr>
      <vt:lpstr>Липучки</vt:lpstr>
      <vt:lpstr>Лента из швейного магазина</vt:lpstr>
      <vt:lpstr>Оборудование и материалы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Мастер-класс для родителей  «Игры на липучках своими руками.  Играем дома».</dc:title>
  <dc:creator>HOME</dc:creator>
  <cp:lastModifiedBy>Стас</cp:lastModifiedBy>
  <cp:revision>15</cp:revision>
  <cp:lastPrinted>2022-02-09T08:49:51Z</cp:lastPrinted>
  <dcterms:created xsi:type="dcterms:W3CDTF">2021-12-27T09:59:21Z</dcterms:created>
  <dcterms:modified xsi:type="dcterms:W3CDTF">2022-02-09T08:50:32Z</dcterms:modified>
</cp:coreProperties>
</file>